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7" r:id="rId4"/>
    <p:sldMasterId id="2147483710" r:id="rId5"/>
    <p:sldMasterId id="2147483723" r:id="rId6"/>
    <p:sldMasterId id="2147483735" r:id="rId7"/>
    <p:sldMasterId id="2147483747" r:id="rId8"/>
  </p:sldMasterIdLst>
  <p:notesMasterIdLst>
    <p:notesMasterId r:id="rId51"/>
  </p:notesMasterIdLst>
  <p:sldIdLst>
    <p:sldId id="268" r:id="rId9"/>
    <p:sldId id="325" r:id="rId10"/>
    <p:sldId id="291" r:id="rId11"/>
    <p:sldId id="352" r:id="rId12"/>
    <p:sldId id="353" r:id="rId13"/>
    <p:sldId id="354" r:id="rId14"/>
    <p:sldId id="344" r:id="rId15"/>
    <p:sldId id="333" r:id="rId16"/>
    <p:sldId id="334" r:id="rId17"/>
    <p:sldId id="330" r:id="rId18"/>
    <p:sldId id="327" r:id="rId19"/>
    <p:sldId id="328" r:id="rId20"/>
    <p:sldId id="355" r:id="rId21"/>
    <p:sldId id="326" r:id="rId22"/>
    <p:sldId id="362" r:id="rId23"/>
    <p:sldId id="363" r:id="rId24"/>
    <p:sldId id="306" r:id="rId25"/>
    <p:sldId id="307" r:id="rId26"/>
    <p:sldId id="365" r:id="rId27"/>
    <p:sldId id="364" r:id="rId28"/>
    <p:sldId id="357" r:id="rId29"/>
    <p:sldId id="312" r:id="rId30"/>
    <p:sldId id="360" r:id="rId31"/>
    <p:sldId id="361" r:id="rId32"/>
    <p:sldId id="335" r:id="rId33"/>
    <p:sldId id="337" r:id="rId34"/>
    <p:sldId id="338" r:id="rId35"/>
    <p:sldId id="339" r:id="rId36"/>
    <p:sldId id="340" r:id="rId37"/>
    <p:sldId id="341" r:id="rId38"/>
    <p:sldId id="308" r:id="rId39"/>
    <p:sldId id="315" r:id="rId40"/>
    <p:sldId id="356" r:id="rId41"/>
    <p:sldId id="319" r:id="rId42"/>
    <p:sldId id="346" r:id="rId43"/>
    <p:sldId id="345" r:id="rId44"/>
    <p:sldId id="321" r:id="rId45"/>
    <p:sldId id="322" r:id="rId46"/>
    <p:sldId id="323" r:id="rId47"/>
    <p:sldId id="347" r:id="rId48"/>
    <p:sldId id="348" r:id="rId49"/>
    <p:sldId id="274" r:id="rId50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42CB"/>
    <a:srgbClr val="FFCE33"/>
    <a:srgbClr val="FFCC00"/>
    <a:srgbClr val="FF66CC"/>
    <a:srgbClr val="9966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9104" autoAdjust="0"/>
  </p:normalViewPr>
  <p:slideViewPr>
    <p:cSldViewPr>
      <p:cViewPr>
        <p:scale>
          <a:sx n="70" d="100"/>
          <a:sy n="70" d="100"/>
        </p:scale>
        <p:origin x="-12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64FC0-832D-49A9-8DCF-51324E037F2B}" type="doc">
      <dgm:prSet loTypeId="urn:microsoft.com/office/officeart/2005/8/layout/process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5AEFA63-47B8-427E-BD3A-B82F4E036986}">
      <dgm:prSet phldrT="[Texto]" custT="1"/>
      <dgm:spPr/>
      <dgm:t>
        <a:bodyPr/>
        <a:lstStyle/>
        <a:p>
          <a:r>
            <a:rPr lang="es-PE" sz="2400" b="1" dirty="0" smtClean="0"/>
            <a:t>PREPARACION</a:t>
          </a:r>
          <a:endParaRPr lang="es-PE" sz="2400" b="1" dirty="0"/>
        </a:p>
      </dgm:t>
    </dgm:pt>
    <dgm:pt modelId="{7FACAEDD-B19F-40B2-97B1-88DD4E401224}" type="parTrans" cxnId="{8DB6F383-B4EE-4D66-97FB-3A53F239BDCB}">
      <dgm:prSet/>
      <dgm:spPr/>
      <dgm:t>
        <a:bodyPr/>
        <a:lstStyle/>
        <a:p>
          <a:endParaRPr lang="es-PE" sz="2800"/>
        </a:p>
      </dgm:t>
    </dgm:pt>
    <dgm:pt modelId="{80EE3AB7-8D5F-42C4-8E1F-307324E06EEF}" type="sibTrans" cxnId="{8DB6F383-B4EE-4D66-97FB-3A53F239BDCB}">
      <dgm:prSet/>
      <dgm:spPr/>
      <dgm:t>
        <a:bodyPr/>
        <a:lstStyle/>
        <a:p>
          <a:endParaRPr lang="es-PE" sz="2800"/>
        </a:p>
      </dgm:t>
    </dgm:pt>
    <dgm:pt modelId="{269FB65E-EA8F-422E-96A1-C70927F6C6C4}">
      <dgm:prSet phldrT="[Texto]" custT="1"/>
      <dgm:spPr/>
      <dgm:t>
        <a:bodyPr/>
        <a:lstStyle/>
        <a:p>
          <a:r>
            <a:rPr lang="es-PE" sz="2000" dirty="0" smtClean="0"/>
            <a:t>Conformación de un Comité Técnico: ARFFS, SERFOR, MINAM, gobiernos provinciales involucrados</a:t>
          </a:r>
          <a:endParaRPr lang="es-PE" sz="2000" dirty="0"/>
        </a:p>
      </dgm:t>
    </dgm:pt>
    <dgm:pt modelId="{0D5A6287-B2F1-4A5A-B9FA-91562E3E78F3}" type="parTrans" cxnId="{BCC652EB-3BC8-46D5-A587-A45F03228CCE}">
      <dgm:prSet/>
      <dgm:spPr/>
      <dgm:t>
        <a:bodyPr/>
        <a:lstStyle/>
        <a:p>
          <a:endParaRPr lang="es-PE" sz="2800"/>
        </a:p>
      </dgm:t>
    </dgm:pt>
    <dgm:pt modelId="{B50BE817-BEC4-4CF7-B15B-F955CF08030B}" type="sibTrans" cxnId="{BCC652EB-3BC8-46D5-A587-A45F03228CCE}">
      <dgm:prSet/>
      <dgm:spPr/>
      <dgm:t>
        <a:bodyPr/>
        <a:lstStyle/>
        <a:p>
          <a:endParaRPr lang="es-PE" sz="2800"/>
        </a:p>
      </dgm:t>
    </dgm:pt>
    <dgm:pt modelId="{2C212555-823A-4B96-BC62-F133565FCC16}">
      <dgm:prSet phldrT="[Texto]" custT="1"/>
      <dgm:spPr/>
      <dgm:t>
        <a:bodyPr/>
        <a:lstStyle/>
        <a:p>
          <a:r>
            <a:rPr lang="es-PE" sz="2000" b="1" dirty="0" smtClean="0"/>
            <a:t>FORMULACION</a:t>
          </a:r>
          <a:endParaRPr lang="es-PE" sz="2000" b="1" dirty="0"/>
        </a:p>
      </dgm:t>
    </dgm:pt>
    <dgm:pt modelId="{625895E8-7675-4CB6-B2A6-6A49BB38E050}" type="parTrans" cxnId="{F858D751-BB2E-4EBD-B8F3-F14B01BDA6BB}">
      <dgm:prSet/>
      <dgm:spPr/>
      <dgm:t>
        <a:bodyPr/>
        <a:lstStyle/>
        <a:p>
          <a:endParaRPr lang="es-PE" sz="2800"/>
        </a:p>
      </dgm:t>
    </dgm:pt>
    <dgm:pt modelId="{B60C9DB6-D069-480B-8F5F-0D3EFE970382}" type="sibTrans" cxnId="{F858D751-BB2E-4EBD-B8F3-F14B01BDA6BB}">
      <dgm:prSet/>
      <dgm:spPr/>
      <dgm:t>
        <a:bodyPr/>
        <a:lstStyle/>
        <a:p>
          <a:endParaRPr lang="es-PE" sz="2800"/>
        </a:p>
      </dgm:t>
    </dgm:pt>
    <dgm:pt modelId="{E52618D5-90FF-4E09-B7DD-1C8F456F3194}">
      <dgm:prSet phldrT="[Texto]" custT="1"/>
      <dgm:spPr/>
      <dgm:t>
        <a:bodyPr/>
        <a:lstStyle/>
        <a:p>
          <a:r>
            <a:rPr lang="es-PE" sz="2000" dirty="0" smtClean="0"/>
            <a:t>Análisis físico, biológico, social, cultural, económico, ambiental</a:t>
          </a:r>
          <a:endParaRPr lang="es-PE" sz="2000" dirty="0"/>
        </a:p>
      </dgm:t>
    </dgm:pt>
    <dgm:pt modelId="{17A55ED9-5204-48F0-AFF2-B2962CBB9EB4}" type="parTrans" cxnId="{2C2B3CEB-3802-4758-837D-B57786B7BAB3}">
      <dgm:prSet/>
      <dgm:spPr/>
      <dgm:t>
        <a:bodyPr/>
        <a:lstStyle/>
        <a:p>
          <a:endParaRPr lang="es-PE" sz="2800"/>
        </a:p>
      </dgm:t>
    </dgm:pt>
    <dgm:pt modelId="{C9880155-8C35-4E95-AC0B-3610A13F7F15}" type="sibTrans" cxnId="{2C2B3CEB-3802-4758-837D-B57786B7BAB3}">
      <dgm:prSet/>
      <dgm:spPr/>
      <dgm:t>
        <a:bodyPr/>
        <a:lstStyle/>
        <a:p>
          <a:endParaRPr lang="es-PE" sz="2800"/>
        </a:p>
      </dgm:t>
    </dgm:pt>
    <dgm:pt modelId="{1D40B1DE-DC4D-4DD1-A40E-A3DE673F5CC6}">
      <dgm:prSet phldrT="[Texto]" custT="1"/>
      <dgm:spPr/>
      <dgm:t>
        <a:bodyPr/>
        <a:lstStyle/>
        <a:p>
          <a:r>
            <a:rPr lang="es-PE" sz="2000" b="1" dirty="0" smtClean="0"/>
            <a:t>APROBACION</a:t>
          </a:r>
          <a:endParaRPr lang="es-PE" sz="2000" b="1" dirty="0"/>
        </a:p>
      </dgm:t>
    </dgm:pt>
    <dgm:pt modelId="{599ACA6C-32EE-4E22-B5C5-C8BED61B1C02}" type="parTrans" cxnId="{ACE9A84B-75B5-4F14-8D46-113580083E03}">
      <dgm:prSet/>
      <dgm:spPr/>
      <dgm:t>
        <a:bodyPr/>
        <a:lstStyle/>
        <a:p>
          <a:endParaRPr lang="es-PE" sz="2800"/>
        </a:p>
      </dgm:t>
    </dgm:pt>
    <dgm:pt modelId="{83DF00F9-F3E9-4F0E-8776-8145C6A79471}" type="sibTrans" cxnId="{ACE9A84B-75B5-4F14-8D46-113580083E03}">
      <dgm:prSet/>
      <dgm:spPr/>
      <dgm:t>
        <a:bodyPr/>
        <a:lstStyle/>
        <a:p>
          <a:endParaRPr lang="es-PE" sz="2800"/>
        </a:p>
      </dgm:t>
    </dgm:pt>
    <dgm:pt modelId="{CF7D8CEE-C9C6-4C28-AC75-6CB4CD8CC2FF}">
      <dgm:prSet phldrT="[Texto]" custT="1"/>
      <dgm:spPr/>
      <dgm:t>
        <a:bodyPr/>
        <a:lstStyle/>
        <a:p>
          <a:r>
            <a:rPr lang="es-PE" sz="2000" dirty="0" smtClean="0"/>
            <a:t>Remite el expediente SERFOR y MINAM</a:t>
          </a:r>
          <a:endParaRPr lang="es-PE" sz="2000" dirty="0"/>
        </a:p>
      </dgm:t>
    </dgm:pt>
    <dgm:pt modelId="{97AE060F-7B03-4D98-A49B-FE90313024F0}" type="parTrans" cxnId="{5587E80E-49AC-4D02-B699-63A7491CDE52}">
      <dgm:prSet/>
      <dgm:spPr/>
      <dgm:t>
        <a:bodyPr/>
        <a:lstStyle/>
        <a:p>
          <a:endParaRPr lang="es-PE" sz="2800"/>
        </a:p>
      </dgm:t>
    </dgm:pt>
    <dgm:pt modelId="{1D08C691-F356-4C28-9D59-B1DB2B46E5DC}" type="sibTrans" cxnId="{5587E80E-49AC-4D02-B699-63A7491CDE52}">
      <dgm:prSet/>
      <dgm:spPr/>
      <dgm:t>
        <a:bodyPr/>
        <a:lstStyle/>
        <a:p>
          <a:endParaRPr lang="es-PE" sz="2800"/>
        </a:p>
      </dgm:t>
    </dgm:pt>
    <dgm:pt modelId="{DFC66FE5-08D8-474C-83D6-EC82AE29A6B4}">
      <dgm:prSet phldrT="[Texto]" custT="1"/>
      <dgm:spPr/>
      <dgm:t>
        <a:bodyPr/>
        <a:lstStyle/>
        <a:p>
          <a:r>
            <a:rPr lang="es-PE" sz="2000" b="1" dirty="0" smtClean="0"/>
            <a:t>MONITOREO, EVALUACION Y ACTUALIZACION</a:t>
          </a:r>
          <a:endParaRPr lang="es-PE" sz="2000" b="1" dirty="0"/>
        </a:p>
      </dgm:t>
    </dgm:pt>
    <dgm:pt modelId="{94D36419-E702-4C90-8EFD-C81F7E7A9815}" type="parTrans" cxnId="{F3469CFC-031D-4ED4-80C5-88A6C6BD0CFE}">
      <dgm:prSet/>
      <dgm:spPr/>
      <dgm:t>
        <a:bodyPr/>
        <a:lstStyle/>
        <a:p>
          <a:endParaRPr lang="es-PE" sz="2800"/>
        </a:p>
      </dgm:t>
    </dgm:pt>
    <dgm:pt modelId="{1431CE64-1FEA-499D-8EE0-9E84355555A4}" type="sibTrans" cxnId="{F3469CFC-031D-4ED4-80C5-88A6C6BD0CFE}">
      <dgm:prSet/>
      <dgm:spPr/>
      <dgm:t>
        <a:bodyPr/>
        <a:lstStyle/>
        <a:p>
          <a:endParaRPr lang="es-PE" sz="2800"/>
        </a:p>
      </dgm:t>
    </dgm:pt>
    <dgm:pt modelId="{EFD1DD4D-53F6-42BE-BAE6-EF81488B503F}">
      <dgm:prSet phldrT="[Texto]" custT="1"/>
      <dgm:spPr/>
      <dgm:t>
        <a:bodyPr/>
        <a:lstStyle/>
        <a:p>
          <a:r>
            <a:rPr lang="es-PE" sz="2000" dirty="0" smtClean="0"/>
            <a:t>SERFOR monitorea  y evaluar el cumplimiento de la zonificación aprobada </a:t>
          </a:r>
          <a:endParaRPr lang="es-PE" sz="2000" dirty="0"/>
        </a:p>
      </dgm:t>
    </dgm:pt>
    <dgm:pt modelId="{3A26806B-591A-42F5-A9B8-9A4CD635E527}" type="parTrans" cxnId="{2A77B1AA-3B69-4A5C-8646-9275D60DBC3A}">
      <dgm:prSet/>
      <dgm:spPr/>
      <dgm:t>
        <a:bodyPr/>
        <a:lstStyle/>
        <a:p>
          <a:endParaRPr lang="es-PE" sz="2800"/>
        </a:p>
      </dgm:t>
    </dgm:pt>
    <dgm:pt modelId="{7E42594D-9B97-4BC1-BC1C-3EDC6F9C4651}" type="sibTrans" cxnId="{2A77B1AA-3B69-4A5C-8646-9275D60DBC3A}">
      <dgm:prSet/>
      <dgm:spPr/>
      <dgm:t>
        <a:bodyPr/>
        <a:lstStyle/>
        <a:p>
          <a:endParaRPr lang="es-PE" sz="2800"/>
        </a:p>
      </dgm:t>
    </dgm:pt>
    <dgm:pt modelId="{1FC4BA7E-4532-4F39-AB23-4EFA993AB4B1}" type="pres">
      <dgm:prSet presAssocID="{D7964FC0-832D-49A9-8DCF-51324E037F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8C16C59B-223B-45BD-A081-3A5207237BC3}" type="pres">
      <dgm:prSet presAssocID="{DFC66FE5-08D8-474C-83D6-EC82AE29A6B4}" presName="boxAndChildren" presStyleCnt="0"/>
      <dgm:spPr/>
    </dgm:pt>
    <dgm:pt modelId="{2F507347-4682-4EED-824F-52EC86A899F7}" type="pres">
      <dgm:prSet presAssocID="{DFC66FE5-08D8-474C-83D6-EC82AE29A6B4}" presName="parentTextBox" presStyleLbl="node1" presStyleIdx="0" presStyleCnt="4"/>
      <dgm:spPr/>
      <dgm:t>
        <a:bodyPr/>
        <a:lstStyle/>
        <a:p>
          <a:endParaRPr lang="es-PE"/>
        </a:p>
      </dgm:t>
    </dgm:pt>
    <dgm:pt modelId="{20B45D0B-58D5-4B9D-A77B-3ACBEB5F7E99}" type="pres">
      <dgm:prSet presAssocID="{DFC66FE5-08D8-474C-83D6-EC82AE29A6B4}" presName="entireBox" presStyleLbl="node1" presStyleIdx="0" presStyleCnt="4"/>
      <dgm:spPr/>
      <dgm:t>
        <a:bodyPr/>
        <a:lstStyle/>
        <a:p>
          <a:endParaRPr lang="es-PE"/>
        </a:p>
      </dgm:t>
    </dgm:pt>
    <dgm:pt modelId="{91B46E56-4CEA-4FBD-ABCC-E57D34E71E97}" type="pres">
      <dgm:prSet presAssocID="{DFC66FE5-08D8-474C-83D6-EC82AE29A6B4}" presName="descendantBox" presStyleCnt="0"/>
      <dgm:spPr/>
    </dgm:pt>
    <dgm:pt modelId="{6365913A-2D7A-41C3-BF9B-78054304E82A}" type="pres">
      <dgm:prSet presAssocID="{EFD1DD4D-53F6-42BE-BAE6-EF81488B503F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4707983-E38E-48FF-B40D-394BDB7E1B6E}" type="pres">
      <dgm:prSet presAssocID="{83DF00F9-F3E9-4F0E-8776-8145C6A79471}" presName="sp" presStyleCnt="0"/>
      <dgm:spPr/>
    </dgm:pt>
    <dgm:pt modelId="{B43ADC3F-1AFA-4F9F-954A-CD8EE7F6EE13}" type="pres">
      <dgm:prSet presAssocID="{1D40B1DE-DC4D-4DD1-A40E-A3DE673F5CC6}" presName="arrowAndChildren" presStyleCnt="0"/>
      <dgm:spPr/>
    </dgm:pt>
    <dgm:pt modelId="{DD478FAF-3DB9-4919-8660-751E4B06CAD2}" type="pres">
      <dgm:prSet presAssocID="{1D40B1DE-DC4D-4DD1-A40E-A3DE673F5CC6}" presName="parentTextArrow" presStyleLbl="node1" presStyleIdx="0" presStyleCnt="4"/>
      <dgm:spPr/>
      <dgm:t>
        <a:bodyPr/>
        <a:lstStyle/>
        <a:p>
          <a:endParaRPr lang="es-PE"/>
        </a:p>
      </dgm:t>
    </dgm:pt>
    <dgm:pt modelId="{E0A822D4-82D3-4F2F-A15C-730193B6A7EE}" type="pres">
      <dgm:prSet presAssocID="{1D40B1DE-DC4D-4DD1-A40E-A3DE673F5CC6}" presName="arrow" presStyleLbl="node1" presStyleIdx="1" presStyleCnt="4"/>
      <dgm:spPr/>
      <dgm:t>
        <a:bodyPr/>
        <a:lstStyle/>
        <a:p>
          <a:endParaRPr lang="es-PE"/>
        </a:p>
      </dgm:t>
    </dgm:pt>
    <dgm:pt modelId="{04EE41B5-F7D1-482C-BC5A-EAE8DBD4942E}" type="pres">
      <dgm:prSet presAssocID="{1D40B1DE-DC4D-4DD1-A40E-A3DE673F5CC6}" presName="descendantArrow" presStyleCnt="0"/>
      <dgm:spPr/>
    </dgm:pt>
    <dgm:pt modelId="{78FA5A76-330C-4C4C-8070-8125CAC0137E}" type="pres">
      <dgm:prSet presAssocID="{CF7D8CEE-C9C6-4C28-AC75-6CB4CD8CC2FF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F1A751D-5499-4DAD-B2BC-0AC54EB128E1}" type="pres">
      <dgm:prSet presAssocID="{B60C9DB6-D069-480B-8F5F-0D3EFE970382}" presName="sp" presStyleCnt="0"/>
      <dgm:spPr/>
    </dgm:pt>
    <dgm:pt modelId="{40320ACF-8C86-4198-B37F-0087BC949925}" type="pres">
      <dgm:prSet presAssocID="{2C212555-823A-4B96-BC62-F133565FCC16}" presName="arrowAndChildren" presStyleCnt="0"/>
      <dgm:spPr/>
    </dgm:pt>
    <dgm:pt modelId="{510A313C-7519-4439-85A8-35A7D4AABDE6}" type="pres">
      <dgm:prSet presAssocID="{2C212555-823A-4B96-BC62-F133565FCC16}" presName="parentTextArrow" presStyleLbl="node1" presStyleIdx="1" presStyleCnt="4"/>
      <dgm:spPr/>
      <dgm:t>
        <a:bodyPr/>
        <a:lstStyle/>
        <a:p>
          <a:endParaRPr lang="es-PE"/>
        </a:p>
      </dgm:t>
    </dgm:pt>
    <dgm:pt modelId="{BDE44FAE-5C53-4904-A07A-0BF34B382C16}" type="pres">
      <dgm:prSet presAssocID="{2C212555-823A-4B96-BC62-F133565FCC16}" presName="arrow" presStyleLbl="node1" presStyleIdx="2" presStyleCnt="4"/>
      <dgm:spPr/>
      <dgm:t>
        <a:bodyPr/>
        <a:lstStyle/>
        <a:p>
          <a:endParaRPr lang="es-PE"/>
        </a:p>
      </dgm:t>
    </dgm:pt>
    <dgm:pt modelId="{FE34CFC6-DA4E-4054-8760-B55B122C6596}" type="pres">
      <dgm:prSet presAssocID="{2C212555-823A-4B96-BC62-F133565FCC16}" presName="descendantArrow" presStyleCnt="0"/>
      <dgm:spPr/>
    </dgm:pt>
    <dgm:pt modelId="{2255BF02-48C9-4B77-8EBA-FC4C0CC3CC24}" type="pres">
      <dgm:prSet presAssocID="{E52618D5-90FF-4E09-B7DD-1C8F456F3194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DC62BA2-5936-4144-92DD-F8763EB2A344}" type="pres">
      <dgm:prSet presAssocID="{80EE3AB7-8D5F-42C4-8E1F-307324E06EEF}" presName="sp" presStyleCnt="0"/>
      <dgm:spPr/>
    </dgm:pt>
    <dgm:pt modelId="{5BBA75EA-301C-48CB-B258-A8E5D5292A9B}" type="pres">
      <dgm:prSet presAssocID="{65AEFA63-47B8-427E-BD3A-B82F4E036986}" presName="arrowAndChildren" presStyleCnt="0"/>
      <dgm:spPr/>
    </dgm:pt>
    <dgm:pt modelId="{D5C127C8-A8F4-4B0F-ABBD-41837CFA9371}" type="pres">
      <dgm:prSet presAssocID="{65AEFA63-47B8-427E-BD3A-B82F4E036986}" presName="parentTextArrow" presStyleLbl="node1" presStyleIdx="2" presStyleCnt="4"/>
      <dgm:spPr/>
      <dgm:t>
        <a:bodyPr/>
        <a:lstStyle/>
        <a:p>
          <a:endParaRPr lang="es-PE"/>
        </a:p>
      </dgm:t>
    </dgm:pt>
    <dgm:pt modelId="{333FEE45-2B7D-459C-ACF4-59A48F9F9756}" type="pres">
      <dgm:prSet presAssocID="{65AEFA63-47B8-427E-BD3A-B82F4E036986}" presName="arrow" presStyleLbl="node1" presStyleIdx="3" presStyleCnt="4" custAng="0"/>
      <dgm:spPr/>
      <dgm:t>
        <a:bodyPr/>
        <a:lstStyle/>
        <a:p>
          <a:endParaRPr lang="es-PE"/>
        </a:p>
      </dgm:t>
    </dgm:pt>
    <dgm:pt modelId="{FA38F493-AD20-47C5-879B-C596FC46A4B3}" type="pres">
      <dgm:prSet presAssocID="{65AEFA63-47B8-427E-BD3A-B82F4E036986}" presName="descendantArrow" presStyleCnt="0"/>
      <dgm:spPr/>
    </dgm:pt>
    <dgm:pt modelId="{A946B843-8139-4821-BE86-DA05C0095AD0}" type="pres">
      <dgm:prSet presAssocID="{269FB65E-EA8F-422E-96A1-C70927F6C6C4}" presName="childTextArrow" presStyleLbl="fgAccFollowNode1" presStyleIdx="3" presStyleCnt="4" custScaleY="12102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7EBDA1BD-4717-4D0D-85C6-2E483D7C8A77}" type="presOf" srcId="{1D40B1DE-DC4D-4DD1-A40E-A3DE673F5CC6}" destId="{DD478FAF-3DB9-4919-8660-751E4B06CAD2}" srcOrd="0" destOrd="0" presId="urn:microsoft.com/office/officeart/2005/8/layout/process4"/>
    <dgm:cxn modelId="{D0FC090A-6AEF-4501-8AEB-580954049A31}" type="presOf" srcId="{65AEFA63-47B8-427E-BD3A-B82F4E036986}" destId="{333FEE45-2B7D-459C-ACF4-59A48F9F9756}" srcOrd="1" destOrd="0" presId="urn:microsoft.com/office/officeart/2005/8/layout/process4"/>
    <dgm:cxn modelId="{ACE9A84B-75B5-4F14-8D46-113580083E03}" srcId="{D7964FC0-832D-49A9-8DCF-51324E037F2B}" destId="{1D40B1DE-DC4D-4DD1-A40E-A3DE673F5CC6}" srcOrd="2" destOrd="0" parTransId="{599ACA6C-32EE-4E22-B5C5-C8BED61B1C02}" sibTransId="{83DF00F9-F3E9-4F0E-8776-8145C6A79471}"/>
    <dgm:cxn modelId="{7A69BD2C-FFDF-4956-88F6-FE9A53218ED4}" type="presOf" srcId="{DFC66FE5-08D8-474C-83D6-EC82AE29A6B4}" destId="{2F507347-4682-4EED-824F-52EC86A899F7}" srcOrd="0" destOrd="0" presId="urn:microsoft.com/office/officeart/2005/8/layout/process4"/>
    <dgm:cxn modelId="{1203A6D4-629D-4A78-807C-0DBE580E4285}" type="presOf" srcId="{2C212555-823A-4B96-BC62-F133565FCC16}" destId="{BDE44FAE-5C53-4904-A07A-0BF34B382C16}" srcOrd="1" destOrd="0" presId="urn:microsoft.com/office/officeart/2005/8/layout/process4"/>
    <dgm:cxn modelId="{2C2B3CEB-3802-4758-837D-B57786B7BAB3}" srcId="{2C212555-823A-4B96-BC62-F133565FCC16}" destId="{E52618D5-90FF-4E09-B7DD-1C8F456F3194}" srcOrd="0" destOrd="0" parTransId="{17A55ED9-5204-48F0-AFF2-B2962CBB9EB4}" sibTransId="{C9880155-8C35-4E95-AC0B-3610A13F7F15}"/>
    <dgm:cxn modelId="{547B2A9A-EC96-45D1-B794-A1146848C668}" type="presOf" srcId="{DFC66FE5-08D8-474C-83D6-EC82AE29A6B4}" destId="{20B45D0B-58D5-4B9D-A77B-3ACBEB5F7E99}" srcOrd="1" destOrd="0" presId="urn:microsoft.com/office/officeart/2005/8/layout/process4"/>
    <dgm:cxn modelId="{A09F747D-7BA7-4C9F-9317-35712B4C066F}" type="presOf" srcId="{D7964FC0-832D-49A9-8DCF-51324E037F2B}" destId="{1FC4BA7E-4532-4F39-AB23-4EFA993AB4B1}" srcOrd="0" destOrd="0" presId="urn:microsoft.com/office/officeart/2005/8/layout/process4"/>
    <dgm:cxn modelId="{F3469CFC-031D-4ED4-80C5-88A6C6BD0CFE}" srcId="{D7964FC0-832D-49A9-8DCF-51324E037F2B}" destId="{DFC66FE5-08D8-474C-83D6-EC82AE29A6B4}" srcOrd="3" destOrd="0" parTransId="{94D36419-E702-4C90-8EFD-C81F7E7A9815}" sibTransId="{1431CE64-1FEA-499D-8EE0-9E84355555A4}"/>
    <dgm:cxn modelId="{492E1FE6-3C2E-402E-A812-9A48C3A3EE1F}" type="presOf" srcId="{65AEFA63-47B8-427E-BD3A-B82F4E036986}" destId="{D5C127C8-A8F4-4B0F-ABBD-41837CFA9371}" srcOrd="0" destOrd="0" presId="urn:microsoft.com/office/officeart/2005/8/layout/process4"/>
    <dgm:cxn modelId="{AD6DD884-F642-4341-80C2-8F72DEEA1EAA}" type="presOf" srcId="{EFD1DD4D-53F6-42BE-BAE6-EF81488B503F}" destId="{6365913A-2D7A-41C3-BF9B-78054304E82A}" srcOrd="0" destOrd="0" presId="urn:microsoft.com/office/officeart/2005/8/layout/process4"/>
    <dgm:cxn modelId="{31C0216D-553E-4D33-92DC-93C86B0994E3}" type="presOf" srcId="{2C212555-823A-4B96-BC62-F133565FCC16}" destId="{510A313C-7519-4439-85A8-35A7D4AABDE6}" srcOrd="0" destOrd="0" presId="urn:microsoft.com/office/officeart/2005/8/layout/process4"/>
    <dgm:cxn modelId="{F858D751-BB2E-4EBD-B8F3-F14B01BDA6BB}" srcId="{D7964FC0-832D-49A9-8DCF-51324E037F2B}" destId="{2C212555-823A-4B96-BC62-F133565FCC16}" srcOrd="1" destOrd="0" parTransId="{625895E8-7675-4CB6-B2A6-6A49BB38E050}" sibTransId="{B60C9DB6-D069-480B-8F5F-0D3EFE970382}"/>
    <dgm:cxn modelId="{33C86ED4-A3A0-49B2-9458-F39E7B872EE1}" type="presOf" srcId="{CF7D8CEE-C9C6-4C28-AC75-6CB4CD8CC2FF}" destId="{78FA5A76-330C-4C4C-8070-8125CAC0137E}" srcOrd="0" destOrd="0" presId="urn:microsoft.com/office/officeart/2005/8/layout/process4"/>
    <dgm:cxn modelId="{89C4BACC-9C48-4E3D-B4EE-6A60CBFA5189}" type="presOf" srcId="{269FB65E-EA8F-422E-96A1-C70927F6C6C4}" destId="{A946B843-8139-4821-BE86-DA05C0095AD0}" srcOrd="0" destOrd="0" presId="urn:microsoft.com/office/officeart/2005/8/layout/process4"/>
    <dgm:cxn modelId="{2DA6BA18-7581-4EBA-9DDA-4FAEEC1B3E01}" type="presOf" srcId="{1D40B1DE-DC4D-4DD1-A40E-A3DE673F5CC6}" destId="{E0A822D4-82D3-4F2F-A15C-730193B6A7EE}" srcOrd="1" destOrd="0" presId="urn:microsoft.com/office/officeart/2005/8/layout/process4"/>
    <dgm:cxn modelId="{5587E80E-49AC-4D02-B699-63A7491CDE52}" srcId="{1D40B1DE-DC4D-4DD1-A40E-A3DE673F5CC6}" destId="{CF7D8CEE-C9C6-4C28-AC75-6CB4CD8CC2FF}" srcOrd="0" destOrd="0" parTransId="{97AE060F-7B03-4D98-A49B-FE90313024F0}" sibTransId="{1D08C691-F356-4C28-9D59-B1DB2B46E5DC}"/>
    <dgm:cxn modelId="{8DB6F383-B4EE-4D66-97FB-3A53F239BDCB}" srcId="{D7964FC0-832D-49A9-8DCF-51324E037F2B}" destId="{65AEFA63-47B8-427E-BD3A-B82F4E036986}" srcOrd="0" destOrd="0" parTransId="{7FACAEDD-B19F-40B2-97B1-88DD4E401224}" sibTransId="{80EE3AB7-8D5F-42C4-8E1F-307324E06EEF}"/>
    <dgm:cxn modelId="{BCC652EB-3BC8-46D5-A587-A45F03228CCE}" srcId="{65AEFA63-47B8-427E-BD3A-B82F4E036986}" destId="{269FB65E-EA8F-422E-96A1-C70927F6C6C4}" srcOrd="0" destOrd="0" parTransId="{0D5A6287-B2F1-4A5A-B9FA-91562E3E78F3}" sibTransId="{B50BE817-BEC4-4CF7-B15B-F955CF08030B}"/>
    <dgm:cxn modelId="{0249F03C-D019-4AC6-AEE7-C4EF2C5B21FD}" type="presOf" srcId="{E52618D5-90FF-4E09-B7DD-1C8F456F3194}" destId="{2255BF02-48C9-4B77-8EBA-FC4C0CC3CC24}" srcOrd="0" destOrd="0" presId="urn:microsoft.com/office/officeart/2005/8/layout/process4"/>
    <dgm:cxn modelId="{2A77B1AA-3B69-4A5C-8646-9275D60DBC3A}" srcId="{DFC66FE5-08D8-474C-83D6-EC82AE29A6B4}" destId="{EFD1DD4D-53F6-42BE-BAE6-EF81488B503F}" srcOrd="0" destOrd="0" parTransId="{3A26806B-591A-42F5-A9B8-9A4CD635E527}" sibTransId="{7E42594D-9B97-4BC1-BC1C-3EDC6F9C4651}"/>
    <dgm:cxn modelId="{73FFA2FC-068E-4917-ADA9-EC4DFD20973F}" type="presParOf" srcId="{1FC4BA7E-4532-4F39-AB23-4EFA993AB4B1}" destId="{8C16C59B-223B-45BD-A081-3A5207237BC3}" srcOrd="0" destOrd="0" presId="urn:microsoft.com/office/officeart/2005/8/layout/process4"/>
    <dgm:cxn modelId="{EDDAAE0D-27AC-4E29-BD9D-24289568085B}" type="presParOf" srcId="{8C16C59B-223B-45BD-A081-3A5207237BC3}" destId="{2F507347-4682-4EED-824F-52EC86A899F7}" srcOrd="0" destOrd="0" presId="urn:microsoft.com/office/officeart/2005/8/layout/process4"/>
    <dgm:cxn modelId="{56D3B3A3-E7E1-4256-9B0D-8F9A1F3F97C9}" type="presParOf" srcId="{8C16C59B-223B-45BD-A081-3A5207237BC3}" destId="{20B45D0B-58D5-4B9D-A77B-3ACBEB5F7E99}" srcOrd="1" destOrd="0" presId="urn:microsoft.com/office/officeart/2005/8/layout/process4"/>
    <dgm:cxn modelId="{28EDA9D0-E94F-4A32-A035-680586117932}" type="presParOf" srcId="{8C16C59B-223B-45BD-A081-3A5207237BC3}" destId="{91B46E56-4CEA-4FBD-ABCC-E57D34E71E97}" srcOrd="2" destOrd="0" presId="urn:microsoft.com/office/officeart/2005/8/layout/process4"/>
    <dgm:cxn modelId="{A4739C37-3E51-43F6-BA53-D661DC6D5776}" type="presParOf" srcId="{91B46E56-4CEA-4FBD-ABCC-E57D34E71E97}" destId="{6365913A-2D7A-41C3-BF9B-78054304E82A}" srcOrd="0" destOrd="0" presId="urn:microsoft.com/office/officeart/2005/8/layout/process4"/>
    <dgm:cxn modelId="{877726A9-4853-47D0-A55F-B01C9B8B7EA7}" type="presParOf" srcId="{1FC4BA7E-4532-4F39-AB23-4EFA993AB4B1}" destId="{44707983-E38E-48FF-B40D-394BDB7E1B6E}" srcOrd="1" destOrd="0" presId="urn:microsoft.com/office/officeart/2005/8/layout/process4"/>
    <dgm:cxn modelId="{FF52823D-EB9A-42D0-8A0A-5DAFAB7BA38D}" type="presParOf" srcId="{1FC4BA7E-4532-4F39-AB23-4EFA993AB4B1}" destId="{B43ADC3F-1AFA-4F9F-954A-CD8EE7F6EE13}" srcOrd="2" destOrd="0" presId="urn:microsoft.com/office/officeart/2005/8/layout/process4"/>
    <dgm:cxn modelId="{5473EF2C-7195-4900-828E-7A9EEDA8FF42}" type="presParOf" srcId="{B43ADC3F-1AFA-4F9F-954A-CD8EE7F6EE13}" destId="{DD478FAF-3DB9-4919-8660-751E4B06CAD2}" srcOrd="0" destOrd="0" presId="urn:microsoft.com/office/officeart/2005/8/layout/process4"/>
    <dgm:cxn modelId="{EBF109F3-377B-4A1A-8030-56ECFEE8659C}" type="presParOf" srcId="{B43ADC3F-1AFA-4F9F-954A-CD8EE7F6EE13}" destId="{E0A822D4-82D3-4F2F-A15C-730193B6A7EE}" srcOrd="1" destOrd="0" presId="urn:microsoft.com/office/officeart/2005/8/layout/process4"/>
    <dgm:cxn modelId="{BAA590DE-E03F-4A69-B2AE-ABAAE79A99BE}" type="presParOf" srcId="{B43ADC3F-1AFA-4F9F-954A-CD8EE7F6EE13}" destId="{04EE41B5-F7D1-482C-BC5A-EAE8DBD4942E}" srcOrd="2" destOrd="0" presId="urn:microsoft.com/office/officeart/2005/8/layout/process4"/>
    <dgm:cxn modelId="{88DE0A40-E82B-489D-AF73-816C7928B427}" type="presParOf" srcId="{04EE41B5-F7D1-482C-BC5A-EAE8DBD4942E}" destId="{78FA5A76-330C-4C4C-8070-8125CAC0137E}" srcOrd="0" destOrd="0" presId="urn:microsoft.com/office/officeart/2005/8/layout/process4"/>
    <dgm:cxn modelId="{FDE7307C-9B88-49B0-A255-6D418347E196}" type="presParOf" srcId="{1FC4BA7E-4532-4F39-AB23-4EFA993AB4B1}" destId="{4F1A751D-5499-4DAD-B2BC-0AC54EB128E1}" srcOrd="3" destOrd="0" presId="urn:microsoft.com/office/officeart/2005/8/layout/process4"/>
    <dgm:cxn modelId="{73C83E2C-9171-4525-946A-B2DD90C7811D}" type="presParOf" srcId="{1FC4BA7E-4532-4F39-AB23-4EFA993AB4B1}" destId="{40320ACF-8C86-4198-B37F-0087BC949925}" srcOrd="4" destOrd="0" presId="urn:microsoft.com/office/officeart/2005/8/layout/process4"/>
    <dgm:cxn modelId="{68310DC8-7C5A-412A-BEB6-212C0D752633}" type="presParOf" srcId="{40320ACF-8C86-4198-B37F-0087BC949925}" destId="{510A313C-7519-4439-85A8-35A7D4AABDE6}" srcOrd="0" destOrd="0" presId="urn:microsoft.com/office/officeart/2005/8/layout/process4"/>
    <dgm:cxn modelId="{35DE2D8A-23CE-455F-B93C-E73AA63AB9B3}" type="presParOf" srcId="{40320ACF-8C86-4198-B37F-0087BC949925}" destId="{BDE44FAE-5C53-4904-A07A-0BF34B382C16}" srcOrd="1" destOrd="0" presId="urn:microsoft.com/office/officeart/2005/8/layout/process4"/>
    <dgm:cxn modelId="{8A834CAD-9887-4B75-971B-C2587CD57270}" type="presParOf" srcId="{40320ACF-8C86-4198-B37F-0087BC949925}" destId="{FE34CFC6-DA4E-4054-8760-B55B122C6596}" srcOrd="2" destOrd="0" presId="urn:microsoft.com/office/officeart/2005/8/layout/process4"/>
    <dgm:cxn modelId="{C21C8B8F-F644-4BF7-838F-369DB5EF6D2F}" type="presParOf" srcId="{FE34CFC6-DA4E-4054-8760-B55B122C6596}" destId="{2255BF02-48C9-4B77-8EBA-FC4C0CC3CC24}" srcOrd="0" destOrd="0" presId="urn:microsoft.com/office/officeart/2005/8/layout/process4"/>
    <dgm:cxn modelId="{DB35C27A-6D4A-4D10-8AF4-A6439FDE5DBB}" type="presParOf" srcId="{1FC4BA7E-4532-4F39-AB23-4EFA993AB4B1}" destId="{EDC62BA2-5936-4144-92DD-F8763EB2A344}" srcOrd="5" destOrd="0" presId="urn:microsoft.com/office/officeart/2005/8/layout/process4"/>
    <dgm:cxn modelId="{A8E489D3-DC45-4F81-B904-14FD49309840}" type="presParOf" srcId="{1FC4BA7E-4532-4F39-AB23-4EFA993AB4B1}" destId="{5BBA75EA-301C-48CB-B258-A8E5D5292A9B}" srcOrd="6" destOrd="0" presId="urn:microsoft.com/office/officeart/2005/8/layout/process4"/>
    <dgm:cxn modelId="{4DC26091-F5D1-4FA7-AD82-C3A722DF9F00}" type="presParOf" srcId="{5BBA75EA-301C-48CB-B258-A8E5D5292A9B}" destId="{D5C127C8-A8F4-4B0F-ABBD-41837CFA9371}" srcOrd="0" destOrd="0" presId="urn:microsoft.com/office/officeart/2005/8/layout/process4"/>
    <dgm:cxn modelId="{9C43E09B-3DAB-4D63-9AB2-1295C933B34D}" type="presParOf" srcId="{5BBA75EA-301C-48CB-B258-A8E5D5292A9B}" destId="{333FEE45-2B7D-459C-ACF4-59A48F9F9756}" srcOrd="1" destOrd="0" presId="urn:microsoft.com/office/officeart/2005/8/layout/process4"/>
    <dgm:cxn modelId="{B1244E1A-9307-43EA-BA43-68F6D2F49925}" type="presParOf" srcId="{5BBA75EA-301C-48CB-B258-A8E5D5292A9B}" destId="{FA38F493-AD20-47C5-879B-C596FC46A4B3}" srcOrd="2" destOrd="0" presId="urn:microsoft.com/office/officeart/2005/8/layout/process4"/>
    <dgm:cxn modelId="{38B41DC8-8C3E-498F-BAE7-DF65D528F777}" type="presParOf" srcId="{FA38F493-AD20-47C5-879B-C596FC46A4B3}" destId="{A946B843-8139-4821-BE86-DA05C0095AD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E5B1F2-8B36-4756-B07B-CEDD8BCB8F2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D7E4352-BFF8-4D05-8445-AC6BEBF09DBF}">
      <dgm:prSet phldrT="[Texto]"/>
      <dgm:spPr/>
      <dgm:t>
        <a:bodyPr/>
        <a:lstStyle/>
        <a:p>
          <a:r>
            <a:rPr lang="es-PE" b="1" dirty="0" smtClean="0"/>
            <a:t>NIVEL ESTRATEGICO</a:t>
          </a:r>
          <a:endParaRPr lang="es-PE" dirty="0"/>
        </a:p>
      </dgm:t>
    </dgm:pt>
    <dgm:pt modelId="{9B2D4821-0E22-4FE0-8519-DFE3F682D76D}" type="parTrans" cxnId="{5A4FB4EF-41C7-4900-9D45-929D83234A51}">
      <dgm:prSet/>
      <dgm:spPr/>
      <dgm:t>
        <a:bodyPr/>
        <a:lstStyle/>
        <a:p>
          <a:endParaRPr lang="es-PE"/>
        </a:p>
      </dgm:t>
    </dgm:pt>
    <dgm:pt modelId="{A0336E83-658D-4F24-B911-B30A527E5662}" type="sibTrans" cxnId="{5A4FB4EF-41C7-4900-9D45-929D83234A51}">
      <dgm:prSet/>
      <dgm:spPr/>
      <dgm:t>
        <a:bodyPr/>
        <a:lstStyle/>
        <a:p>
          <a:endParaRPr lang="es-PE"/>
        </a:p>
      </dgm:t>
    </dgm:pt>
    <dgm:pt modelId="{468AB52B-D335-4313-8806-A2AD5C31828A}">
      <dgm:prSet phldrT="[Texto]"/>
      <dgm:spPr/>
      <dgm:t>
        <a:bodyPr/>
        <a:lstStyle/>
        <a:p>
          <a:r>
            <a:rPr lang="es-PE" b="1" dirty="0" smtClean="0"/>
            <a:t>Largo plazo</a:t>
          </a:r>
          <a:endParaRPr lang="es-PE" dirty="0"/>
        </a:p>
      </dgm:t>
    </dgm:pt>
    <dgm:pt modelId="{58E599F0-2502-4E68-BB4B-0AECCBEC437C}" type="parTrans" cxnId="{130BB180-890E-441D-A55B-6EACE373B165}">
      <dgm:prSet/>
      <dgm:spPr/>
      <dgm:t>
        <a:bodyPr/>
        <a:lstStyle/>
        <a:p>
          <a:endParaRPr lang="es-PE"/>
        </a:p>
      </dgm:t>
    </dgm:pt>
    <dgm:pt modelId="{BF086BFD-3379-4F24-97D8-70278B52FDF6}" type="sibTrans" cxnId="{130BB180-890E-441D-A55B-6EACE373B165}">
      <dgm:prSet/>
      <dgm:spPr/>
      <dgm:t>
        <a:bodyPr/>
        <a:lstStyle/>
        <a:p>
          <a:endParaRPr lang="es-PE"/>
        </a:p>
      </dgm:t>
    </dgm:pt>
    <dgm:pt modelId="{BC3AF2A8-218E-4FD9-8F9E-28F9DC8610A5}">
      <dgm:prSet phldrT="[Texto]"/>
      <dgm:spPr/>
      <dgm:t>
        <a:bodyPr/>
        <a:lstStyle/>
        <a:p>
          <a:r>
            <a:rPr lang="es-PE" b="1" dirty="0" smtClean="0"/>
            <a:t>NIVEL OPERATIVO</a:t>
          </a:r>
          <a:endParaRPr lang="es-PE" dirty="0"/>
        </a:p>
      </dgm:t>
    </dgm:pt>
    <dgm:pt modelId="{3DED27E2-73A6-4E04-8B16-3F477E21DFC6}" type="parTrans" cxnId="{C21D54AC-C40D-4C80-909B-5F9E8B4D3C1F}">
      <dgm:prSet/>
      <dgm:spPr/>
      <dgm:t>
        <a:bodyPr/>
        <a:lstStyle/>
        <a:p>
          <a:endParaRPr lang="es-PE"/>
        </a:p>
      </dgm:t>
    </dgm:pt>
    <dgm:pt modelId="{72A50E00-EC63-476C-B53F-483F02859BC9}" type="sibTrans" cxnId="{C21D54AC-C40D-4C80-909B-5F9E8B4D3C1F}">
      <dgm:prSet/>
      <dgm:spPr/>
      <dgm:t>
        <a:bodyPr/>
        <a:lstStyle/>
        <a:p>
          <a:endParaRPr lang="es-PE"/>
        </a:p>
      </dgm:t>
    </dgm:pt>
    <dgm:pt modelId="{B8C3C9FA-FE3F-4D10-BB9C-E5AEC50AD80B}">
      <dgm:prSet phldrT="[Texto]"/>
      <dgm:spPr/>
      <dgm:t>
        <a:bodyPr/>
        <a:lstStyle/>
        <a:p>
          <a:r>
            <a:rPr lang="es-PE" b="1" dirty="0" smtClean="0"/>
            <a:t>Planificación operativa de corto plazo</a:t>
          </a:r>
          <a:endParaRPr lang="es-PE" dirty="0"/>
        </a:p>
      </dgm:t>
    </dgm:pt>
    <dgm:pt modelId="{87C684EE-C5CC-4DE8-87DC-CF2C23D5F946}" type="parTrans" cxnId="{199C09AC-D13E-4E99-9D74-393B3663BCCC}">
      <dgm:prSet/>
      <dgm:spPr/>
      <dgm:t>
        <a:bodyPr/>
        <a:lstStyle/>
        <a:p>
          <a:endParaRPr lang="es-PE"/>
        </a:p>
      </dgm:t>
    </dgm:pt>
    <dgm:pt modelId="{A3A10FA3-A54C-4880-BF6B-78DC07F0878B}" type="sibTrans" cxnId="{199C09AC-D13E-4E99-9D74-393B3663BCCC}">
      <dgm:prSet/>
      <dgm:spPr/>
      <dgm:t>
        <a:bodyPr/>
        <a:lstStyle/>
        <a:p>
          <a:endParaRPr lang="es-PE"/>
        </a:p>
      </dgm:t>
    </dgm:pt>
    <dgm:pt modelId="{B61E5D62-7997-4597-9404-AAA68CF6FC70}">
      <dgm:prSet phldrT="[Texto]"/>
      <dgm:spPr/>
      <dgm:t>
        <a:bodyPr/>
        <a:lstStyle/>
        <a:p>
          <a:r>
            <a:rPr lang="es-PE" dirty="0" smtClean="0"/>
            <a:t>NIVEL SIMPLIFICADO</a:t>
          </a:r>
          <a:endParaRPr lang="es-PE" dirty="0"/>
        </a:p>
      </dgm:t>
    </dgm:pt>
    <dgm:pt modelId="{909A18F1-5982-4C4E-BF62-C645AC297BE6}" type="parTrans" cxnId="{B4C4A65E-0593-4E0E-A9C5-3EDC2F4ADF57}">
      <dgm:prSet/>
      <dgm:spPr/>
      <dgm:t>
        <a:bodyPr/>
        <a:lstStyle/>
        <a:p>
          <a:endParaRPr lang="es-PE"/>
        </a:p>
      </dgm:t>
    </dgm:pt>
    <dgm:pt modelId="{350EEC02-323B-4771-B665-81CE6AFA375F}" type="sibTrans" cxnId="{B4C4A65E-0593-4E0E-A9C5-3EDC2F4ADF57}">
      <dgm:prSet/>
      <dgm:spPr/>
      <dgm:t>
        <a:bodyPr/>
        <a:lstStyle/>
        <a:p>
          <a:endParaRPr lang="es-PE"/>
        </a:p>
      </dgm:t>
    </dgm:pt>
    <dgm:pt modelId="{6B8E783B-02F4-495F-A846-758446866FDA}">
      <dgm:prSet phldrT="[Texto]"/>
      <dgm:spPr/>
      <dgm:t>
        <a:bodyPr/>
        <a:lstStyle/>
        <a:p>
          <a:r>
            <a:rPr lang="es-PE" b="1" dirty="0" smtClean="0"/>
            <a:t>Áreas pequeñas, de baja intensidad de aprovechamiento</a:t>
          </a:r>
          <a:endParaRPr lang="es-PE" dirty="0"/>
        </a:p>
      </dgm:t>
    </dgm:pt>
    <dgm:pt modelId="{EDF4CF8E-9A09-475C-AA44-BFA9349AB523}" type="parTrans" cxnId="{C4F330C3-676D-4545-B3B6-712170ABD533}">
      <dgm:prSet/>
      <dgm:spPr/>
      <dgm:t>
        <a:bodyPr/>
        <a:lstStyle/>
        <a:p>
          <a:endParaRPr lang="es-PE"/>
        </a:p>
      </dgm:t>
    </dgm:pt>
    <dgm:pt modelId="{9D6C3DD8-D9E1-4958-817D-6B612DA15FEA}" type="sibTrans" cxnId="{C4F330C3-676D-4545-B3B6-712170ABD533}">
      <dgm:prSet/>
      <dgm:spPr/>
      <dgm:t>
        <a:bodyPr/>
        <a:lstStyle/>
        <a:p>
          <a:endParaRPr lang="es-PE"/>
        </a:p>
      </dgm:t>
    </dgm:pt>
    <dgm:pt modelId="{8D99F06E-2610-4268-9F21-6C03E7C5DF7C}">
      <dgm:prSet phldrT="[Texto]"/>
      <dgm:spPr/>
      <dgm:t>
        <a:bodyPr/>
        <a:lstStyle/>
        <a:p>
          <a:r>
            <a:rPr lang="es-PE" b="1" smtClean="0"/>
            <a:t>Planificación de mediano plazo.</a:t>
          </a:r>
          <a:endParaRPr lang="es-PE" dirty="0"/>
        </a:p>
      </dgm:t>
    </dgm:pt>
    <dgm:pt modelId="{8EB23B6A-1AA6-4333-8934-C9EA41C45966}" type="parTrans" cxnId="{7B761045-9DBF-4EEC-AD05-4E795096B04A}">
      <dgm:prSet/>
      <dgm:spPr/>
      <dgm:t>
        <a:bodyPr/>
        <a:lstStyle/>
        <a:p>
          <a:endParaRPr lang="es-PE"/>
        </a:p>
      </dgm:t>
    </dgm:pt>
    <dgm:pt modelId="{0ED061D4-6AC8-4D1C-8044-08CF3E74EB93}" type="sibTrans" cxnId="{7B761045-9DBF-4EEC-AD05-4E795096B04A}">
      <dgm:prSet/>
      <dgm:spPr/>
      <dgm:t>
        <a:bodyPr/>
        <a:lstStyle/>
        <a:p>
          <a:endParaRPr lang="es-PE"/>
        </a:p>
      </dgm:t>
    </dgm:pt>
    <dgm:pt modelId="{17E29483-F955-418B-8DA2-6C80879D8A8F}">
      <dgm:prSet phldrT="[Texto]"/>
      <dgm:spPr/>
      <dgm:t>
        <a:bodyPr/>
        <a:lstStyle/>
        <a:p>
          <a:r>
            <a:rPr lang="es-PE" b="1" dirty="0" smtClean="0"/>
            <a:t>NIVEL INTERMEDIO</a:t>
          </a:r>
          <a:endParaRPr lang="es-PE" dirty="0"/>
        </a:p>
      </dgm:t>
    </dgm:pt>
    <dgm:pt modelId="{81047AF3-2B87-4794-BD5C-23472BF72E81}" type="parTrans" cxnId="{9C98A3EB-D873-4549-B835-56CF92FF72F5}">
      <dgm:prSet/>
      <dgm:spPr/>
      <dgm:t>
        <a:bodyPr/>
        <a:lstStyle/>
        <a:p>
          <a:endParaRPr lang="es-PE"/>
        </a:p>
      </dgm:t>
    </dgm:pt>
    <dgm:pt modelId="{21FB5B65-FFE6-491C-8E8C-C9599CB0C413}" type="sibTrans" cxnId="{9C98A3EB-D873-4549-B835-56CF92FF72F5}">
      <dgm:prSet/>
      <dgm:spPr/>
      <dgm:t>
        <a:bodyPr/>
        <a:lstStyle/>
        <a:p>
          <a:endParaRPr lang="es-PE"/>
        </a:p>
      </dgm:t>
    </dgm:pt>
    <dgm:pt modelId="{46E30DBF-F981-458C-A8C7-96AE29341FB2}">
      <dgm:prSet/>
      <dgm:spPr/>
      <dgm:t>
        <a:bodyPr/>
        <a:lstStyle/>
        <a:p>
          <a:r>
            <a:rPr lang="es-PE" b="1" smtClean="0"/>
            <a:t>Areas de gran extensión e intensidad de aprovechamiento</a:t>
          </a:r>
          <a:endParaRPr lang="es-ES" b="1" dirty="0"/>
        </a:p>
      </dgm:t>
    </dgm:pt>
    <dgm:pt modelId="{11CF5FA2-B145-4F49-955A-216769333D9C}" type="parTrans" cxnId="{DFC21418-E1AF-4F38-9D93-BDAC05A6611A}">
      <dgm:prSet/>
      <dgm:spPr/>
      <dgm:t>
        <a:bodyPr/>
        <a:lstStyle/>
        <a:p>
          <a:endParaRPr lang="es-PE"/>
        </a:p>
      </dgm:t>
    </dgm:pt>
    <dgm:pt modelId="{D5EFA590-6971-4CEC-9372-9C380AC1132B}" type="sibTrans" cxnId="{DFC21418-E1AF-4F38-9D93-BDAC05A6611A}">
      <dgm:prSet/>
      <dgm:spPr/>
      <dgm:t>
        <a:bodyPr/>
        <a:lstStyle/>
        <a:p>
          <a:endParaRPr lang="es-PE"/>
        </a:p>
      </dgm:t>
    </dgm:pt>
    <dgm:pt modelId="{A522A0DF-EAB2-48EF-985E-5DD946D976BF}">
      <dgm:prSet/>
      <dgm:spPr/>
      <dgm:t>
        <a:bodyPr/>
        <a:lstStyle/>
        <a:p>
          <a:r>
            <a:rPr lang="es-PE" b="1" smtClean="0"/>
            <a:t>Principalmente madera.</a:t>
          </a:r>
          <a:endParaRPr lang="es-ES" b="1" dirty="0"/>
        </a:p>
      </dgm:t>
    </dgm:pt>
    <dgm:pt modelId="{ED053AF2-D176-45A7-AB3D-F3A7394D03A9}" type="parTrans" cxnId="{370E8CA6-FF53-4374-BEB0-4BFBB65B16A9}">
      <dgm:prSet/>
      <dgm:spPr/>
      <dgm:t>
        <a:bodyPr/>
        <a:lstStyle/>
        <a:p>
          <a:endParaRPr lang="es-PE"/>
        </a:p>
      </dgm:t>
    </dgm:pt>
    <dgm:pt modelId="{192755B2-BEFA-4476-963C-ACD33CF4C3E2}" type="sibTrans" cxnId="{370E8CA6-FF53-4374-BEB0-4BFBB65B16A9}">
      <dgm:prSet/>
      <dgm:spPr/>
      <dgm:t>
        <a:bodyPr/>
        <a:lstStyle/>
        <a:p>
          <a:endParaRPr lang="es-PE"/>
        </a:p>
      </dgm:t>
    </dgm:pt>
    <dgm:pt modelId="{72482EF3-1E55-43A0-B9BF-C41025C31E4C}">
      <dgm:prSet/>
      <dgm:spPr/>
      <dgm:t>
        <a:bodyPr/>
        <a:lstStyle/>
        <a:p>
          <a:r>
            <a:rPr lang="es-PE" b="1" smtClean="0"/>
            <a:t>Requieren complementarse con el plan de nivel operativo</a:t>
          </a:r>
          <a:endParaRPr lang="es-ES" b="1" dirty="0"/>
        </a:p>
      </dgm:t>
    </dgm:pt>
    <dgm:pt modelId="{810C5FAF-3B42-4347-B302-9E3FDBC915D0}" type="parTrans" cxnId="{C3B36756-2932-4CD7-962B-C33F0B1A6808}">
      <dgm:prSet/>
      <dgm:spPr/>
      <dgm:t>
        <a:bodyPr/>
        <a:lstStyle/>
        <a:p>
          <a:endParaRPr lang="es-PE"/>
        </a:p>
      </dgm:t>
    </dgm:pt>
    <dgm:pt modelId="{3CBDFABE-FA16-4CC3-B60A-24CB94A0915B}" type="sibTrans" cxnId="{C3B36756-2932-4CD7-962B-C33F0B1A6808}">
      <dgm:prSet/>
      <dgm:spPr/>
      <dgm:t>
        <a:bodyPr/>
        <a:lstStyle/>
        <a:p>
          <a:endParaRPr lang="es-PE"/>
        </a:p>
      </dgm:t>
    </dgm:pt>
    <dgm:pt modelId="{63785F10-89C7-4F78-9D6D-9183BBDA7D4E}">
      <dgm:prSet/>
      <dgm:spPr/>
      <dgm:t>
        <a:bodyPr/>
        <a:lstStyle/>
        <a:p>
          <a:r>
            <a:rPr lang="es-PE" b="1" smtClean="0"/>
            <a:t>Suscritos por un regente forestal</a:t>
          </a:r>
          <a:endParaRPr lang="es-ES" b="1" dirty="0"/>
        </a:p>
      </dgm:t>
    </dgm:pt>
    <dgm:pt modelId="{48A4B82A-51E1-4EF4-9476-84139834A954}" type="parTrans" cxnId="{2AC28C67-C0E0-4D35-B290-85DA6AB732B0}">
      <dgm:prSet/>
      <dgm:spPr/>
      <dgm:t>
        <a:bodyPr/>
        <a:lstStyle/>
        <a:p>
          <a:endParaRPr lang="es-PE"/>
        </a:p>
      </dgm:t>
    </dgm:pt>
    <dgm:pt modelId="{5C9FF252-6D80-4063-823B-F507FD9B5BC1}" type="sibTrans" cxnId="{2AC28C67-C0E0-4D35-B290-85DA6AB732B0}">
      <dgm:prSet/>
      <dgm:spPr/>
      <dgm:t>
        <a:bodyPr/>
        <a:lstStyle/>
        <a:p>
          <a:endParaRPr lang="es-PE"/>
        </a:p>
      </dgm:t>
    </dgm:pt>
    <dgm:pt modelId="{33DE796C-1284-47D0-9269-BC6C56916B67}">
      <dgm:prSet/>
      <dgm:spPr/>
      <dgm:t>
        <a:bodyPr/>
        <a:lstStyle/>
        <a:p>
          <a:r>
            <a:rPr lang="es-PE" b="1" smtClean="0"/>
            <a:t>1-3 años</a:t>
          </a:r>
          <a:endParaRPr lang="es-ES" b="1" dirty="0"/>
        </a:p>
      </dgm:t>
    </dgm:pt>
    <dgm:pt modelId="{CE98CDCD-D286-4282-A2F5-0E8C01BABA94}" type="parTrans" cxnId="{007B1AD7-25C6-46D1-BE7D-23AC930812E3}">
      <dgm:prSet/>
      <dgm:spPr/>
      <dgm:t>
        <a:bodyPr/>
        <a:lstStyle/>
        <a:p>
          <a:endParaRPr lang="es-PE"/>
        </a:p>
      </dgm:t>
    </dgm:pt>
    <dgm:pt modelId="{706D28BD-E64C-4B75-B3F1-09D51F479430}" type="sibTrans" cxnId="{007B1AD7-25C6-46D1-BE7D-23AC930812E3}">
      <dgm:prSet/>
      <dgm:spPr/>
      <dgm:t>
        <a:bodyPr/>
        <a:lstStyle/>
        <a:p>
          <a:endParaRPr lang="es-PE"/>
        </a:p>
      </dgm:t>
    </dgm:pt>
    <dgm:pt modelId="{A774A5F3-0991-4541-BE05-7B2E8E810005}">
      <dgm:prSet/>
      <dgm:spPr/>
      <dgm:t>
        <a:bodyPr/>
        <a:lstStyle/>
        <a:p>
          <a:r>
            <a:rPr lang="es-PE" b="1" smtClean="0"/>
            <a:t>Suscritos por un regente forestal</a:t>
          </a:r>
          <a:endParaRPr lang="es-ES" b="1" dirty="0"/>
        </a:p>
      </dgm:t>
    </dgm:pt>
    <dgm:pt modelId="{56734412-1AE2-4875-953D-7D967F903813}" type="parTrans" cxnId="{9B270134-129E-4CAC-94B3-A5020A777A06}">
      <dgm:prSet/>
      <dgm:spPr/>
      <dgm:t>
        <a:bodyPr/>
        <a:lstStyle/>
        <a:p>
          <a:endParaRPr lang="es-PE"/>
        </a:p>
      </dgm:t>
    </dgm:pt>
    <dgm:pt modelId="{ECA668B9-4F13-4F35-A807-7D12FC57A1DD}" type="sibTrans" cxnId="{9B270134-129E-4CAC-94B3-A5020A777A06}">
      <dgm:prSet/>
      <dgm:spPr/>
      <dgm:t>
        <a:bodyPr/>
        <a:lstStyle/>
        <a:p>
          <a:endParaRPr lang="es-PE"/>
        </a:p>
      </dgm:t>
    </dgm:pt>
    <dgm:pt modelId="{DA6ECC88-2AC8-4EF0-B258-8E4BDDE48144}">
      <dgm:prSet/>
      <dgm:spPr/>
      <dgm:t>
        <a:bodyPr/>
        <a:lstStyle/>
        <a:p>
          <a:r>
            <a:rPr lang="es-PE" b="1" smtClean="0"/>
            <a:t>Principalmente para productos diferentes a la madera, plantaciones, ecoturismo y conservación.</a:t>
          </a:r>
          <a:endParaRPr lang="es-ES" b="1" dirty="0"/>
        </a:p>
      </dgm:t>
    </dgm:pt>
    <dgm:pt modelId="{ABF62F9B-1894-4BDF-A826-080EF73A2438}" type="parTrans" cxnId="{DED891EE-C61A-48D3-AB47-5750D69EB7FF}">
      <dgm:prSet/>
      <dgm:spPr/>
      <dgm:t>
        <a:bodyPr/>
        <a:lstStyle/>
        <a:p>
          <a:endParaRPr lang="es-PE"/>
        </a:p>
      </dgm:t>
    </dgm:pt>
    <dgm:pt modelId="{FA0CD5DF-40A9-4CD6-A3DB-813268A06E5E}" type="sibTrans" cxnId="{DED891EE-C61A-48D3-AB47-5750D69EB7FF}">
      <dgm:prSet/>
      <dgm:spPr/>
      <dgm:t>
        <a:bodyPr/>
        <a:lstStyle/>
        <a:p>
          <a:endParaRPr lang="es-PE"/>
        </a:p>
      </dgm:t>
    </dgm:pt>
    <dgm:pt modelId="{EE98B386-2718-47C3-B6DC-BF567F30140A}">
      <dgm:prSet/>
      <dgm:spPr/>
      <dgm:t>
        <a:bodyPr/>
        <a:lstStyle/>
        <a:p>
          <a:r>
            <a:rPr lang="es-PE" b="1" smtClean="0"/>
            <a:t>Suscritos por un Regente forest</a:t>
          </a:r>
          <a:r>
            <a:rPr lang="es-PE" smtClean="0"/>
            <a:t>al</a:t>
          </a:r>
          <a:endParaRPr lang="es-ES" dirty="0"/>
        </a:p>
      </dgm:t>
    </dgm:pt>
    <dgm:pt modelId="{ED2ED788-64F9-4501-944A-459AE007C017}" type="parTrans" cxnId="{49D2B3BF-F468-4CE3-B0A1-C670375EBB50}">
      <dgm:prSet/>
      <dgm:spPr/>
      <dgm:t>
        <a:bodyPr/>
        <a:lstStyle/>
        <a:p>
          <a:endParaRPr lang="es-PE"/>
        </a:p>
      </dgm:t>
    </dgm:pt>
    <dgm:pt modelId="{9B65B023-5DC2-4389-8BD7-DB22C2AFE5A4}" type="sibTrans" cxnId="{49D2B3BF-F468-4CE3-B0A1-C670375EBB50}">
      <dgm:prSet/>
      <dgm:spPr/>
      <dgm:t>
        <a:bodyPr/>
        <a:lstStyle/>
        <a:p>
          <a:endParaRPr lang="es-PE"/>
        </a:p>
      </dgm:t>
    </dgm:pt>
    <dgm:pt modelId="{0DD4210D-5583-49B5-9576-9DFC48D1742D}">
      <dgm:prSet/>
      <dgm:spPr/>
      <dgm:t>
        <a:bodyPr/>
        <a:lstStyle/>
        <a:p>
          <a:r>
            <a:rPr lang="es-PE" b="1" smtClean="0"/>
            <a:t>Vigencia 1-3 años a decisión del titular.</a:t>
          </a:r>
          <a:endParaRPr lang="es-ES" b="1" dirty="0"/>
        </a:p>
      </dgm:t>
    </dgm:pt>
    <dgm:pt modelId="{236BA0FD-59AA-489C-B996-2557D646EA2C}" type="parTrans" cxnId="{E794659E-AF75-4915-A57D-838F59193BA8}">
      <dgm:prSet/>
      <dgm:spPr/>
      <dgm:t>
        <a:bodyPr/>
        <a:lstStyle/>
        <a:p>
          <a:endParaRPr lang="es-PE"/>
        </a:p>
      </dgm:t>
    </dgm:pt>
    <dgm:pt modelId="{A3265450-2AE0-424F-9A6C-B123E3DD745D}" type="sibTrans" cxnId="{E794659E-AF75-4915-A57D-838F59193BA8}">
      <dgm:prSet/>
      <dgm:spPr/>
      <dgm:t>
        <a:bodyPr/>
        <a:lstStyle/>
        <a:p>
          <a:endParaRPr lang="es-PE"/>
        </a:p>
      </dgm:t>
    </dgm:pt>
    <dgm:pt modelId="{2AFCD1FD-1EF0-4701-87C5-A2158480A44A}">
      <dgm:prSet/>
      <dgm:spPr/>
      <dgm:t>
        <a:bodyPr/>
        <a:lstStyle/>
        <a:p>
          <a:r>
            <a:rPr lang="es-PE" b="1" dirty="0" smtClean="0"/>
            <a:t>Sistemas agroforestales, madera de baja intensidad en comunidades, algunos productos diferentes a la madera</a:t>
          </a:r>
          <a:endParaRPr lang="es-ES" b="1" dirty="0"/>
        </a:p>
      </dgm:t>
    </dgm:pt>
    <dgm:pt modelId="{5F9C85D3-FE62-42E4-80E1-CBC0C7C49BB6}" type="parTrans" cxnId="{2413F733-2CB9-44B5-BA1C-6DD237C6DC12}">
      <dgm:prSet/>
      <dgm:spPr/>
      <dgm:t>
        <a:bodyPr/>
        <a:lstStyle/>
        <a:p>
          <a:endParaRPr lang="es-PE"/>
        </a:p>
      </dgm:t>
    </dgm:pt>
    <dgm:pt modelId="{A4A84ED9-DE66-4419-85EA-11D7F1EAFF66}" type="sibTrans" cxnId="{2413F733-2CB9-44B5-BA1C-6DD237C6DC12}">
      <dgm:prSet/>
      <dgm:spPr/>
      <dgm:t>
        <a:bodyPr/>
        <a:lstStyle/>
        <a:p>
          <a:endParaRPr lang="es-PE"/>
        </a:p>
      </dgm:t>
    </dgm:pt>
    <dgm:pt modelId="{DE7D9DF7-BF0B-4100-9658-4E936DFEAAB7}">
      <dgm:prSet/>
      <dgm:spPr/>
      <dgm:t>
        <a:bodyPr/>
        <a:lstStyle/>
        <a:p>
          <a:r>
            <a:rPr lang="es-PE" b="1" smtClean="0"/>
            <a:t>No requieren ser suscritos por regente</a:t>
          </a:r>
          <a:endParaRPr lang="es-ES" b="1" dirty="0"/>
        </a:p>
      </dgm:t>
    </dgm:pt>
    <dgm:pt modelId="{F4528738-70B2-4000-91CC-8C9343F80E2F}" type="parTrans" cxnId="{7A9A1CD8-A34D-4B4B-88C7-469558F29530}">
      <dgm:prSet/>
      <dgm:spPr/>
      <dgm:t>
        <a:bodyPr/>
        <a:lstStyle/>
        <a:p>
          <a:endParaRPr lang="es-PE"/>
        </a:p>
      </dgm:t>
    </dgm:pt>
    <dgm:pt modelId="{9E018FB0-A72A-40EF-A832-1FB53FA275BD}" type="sibTrans" cxnId="{7A9A1CD8-A34D-4B4B-88C7-469558F29530}">
      <dgm:prSet/>
      <dgm:spPr/>
      <dgm:t>
        <a:bodyPr/>
        <a:lstStyle/>
        <a:p>
          <a:endParaRPr lang="es-PE"/>
        </a:p>
      </dgm:t>
    </dgm:pt>
    <dgm:pt modelId="{E9AA6138-619E-4322-8965-30663CA07C71}" type="pres">
      <dgm:prSet presAssocID="{3EE5B1F2-8B36-4756-B07B-CEDD8BCB8F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4179A74F-AA3E-4CF3-BF1C-57709EA3B7A1}" type="pres">
      <dgm:prSet presAssocID="{ED7E4352-BFF8-4D05-8445-AC6BEBF09DBF}" presName="composite" presStyleCnt="0"/>
      <dgm:spPr/>
    </dgm:pt>
    <dgm:pt modelId="{EFB9D854-BBCF-44A3-832E-9886DC223BF6}" type="pres">
      <dgm:prSet presAssocID="{ED7E4352-BFF8-4D05-8445-AC6BEBF09DB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B5873A2-F031-4DD4-A264-033AA89F9EC3}" type="pres">
      <dgm:prSet presAssocID="{ED7E4352-BFF8-4D05-8445-AC6BEBF09DBF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A71522E-ED66-4E4A-873C-D33D4F07E5E5}" type="pres">
      <dgm:prSet presAssocID="{A0336E83-658D-4F24-B911-B30A527E5662}" presName="space" presStyleCnt="0"/>
      <dgm:spPr/>
    </dgm:pt>
    <dgm:pt modelId="{9E18D3EE-A9A8-4835-8C5B-6B79F5A7D2B4}" type="pres">
      <dgm:prSet presAssocID="{BC3AF2A8-218E-4FD9-8F9E-28F9DC8610A5}" presName="composite" presStyleCnt="0"/>
      <dgm:spPr/>
    </dgm:pt>
    <dgm:pt modelId="{75F6DF94-8163-42A2-AA0B-5BF4F32571DD}" type="pres">
      <dgm:prSet presAssocID="{BC3AF2A8-218E-4FD9-8F9E-28F9DC8610A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7356763-3789-47C8-97A2-2DFBE983CB3D}" type="pres">
      <dgm:prSet presAssocID="{BC3AF2A8-218E-4FD9-8F9E-28F9DC8610A5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67A372D-4713-482B-B4D7-B79B48CB785B}" type="pres">
      <dgm:prSet presAssocID="{72A50E00-EC63-476C-B53F-483F02859BC9}" presName="space" presStyleCnt="0"/>
      <dgm:spPr/>
    </dgm:pt>
    <dgm:pt modelId="{C460665F-3436-4FC3-82C1-7F077671158A}" type="pres">
      <dgm:prSet presAssocID="{17E29483-F955-418B-8DA2-6C80879D8A8F}" presName="composite" presStyleCnt="0"/>
      <dgm:spPr/>
    </dgm:pt>
    <dgm:pt modelId="{4BA8B86F-AAB5-4AEB-BEFF-CDB393695C3E}" type="pres">
      <dgm:prSet presAssocID="{17E29483-F955-418B-8DA2-6C80879D8A8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3DE5FA0-A677-4228-9E14-4CC8ACD44422}" type="pres">
      <dgm:prSet presAssocID="{17E29483-F955-418B-8DA2-6C80879D8A8F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EBC14E7-7F05-429F-AAAB-AD0FFCD774C5}" type="pres">
      <dgm:prSet presAssocID="{21FB5B65-FFE6-491C-8E8C-C9599CB0C413}" presName="space" presStyleCnt="0"/>
      <dgm:spPr/>
    </dgm:pt>
    <dgm:pt modelId="{750D4841-C5B6-47A3-B625-D77ED90A5F06}" type="pres">
      <dgm:prSet presAssocID="{B61E5D62-7997-4597-9404-AAA68CF6FC70}" presName="composite" presStyleCnt="0"/>
      <dgm:spPr/>
    </dgm:pt>
    <dgm:pt modelId="{60113CAE-E874-45E8-A2C1-7B31348B734E}" type="pres">
      <dgm:prSet presAssocID="{B61E5D62-7997-4597-9404-AAA68CF6FC7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5F3E701-7188-4888-B571-5EAC750BC1F9}" type="pres">
      <dgm:prSet presAssocID="{B61E5D62-7997-4597-9404-AAA68CF6FC70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C21D54AC-C40D-4C80-909B-5F9E8B4D3C1F}" srcId="{3EE5B1F2-8B36-4756-B07B-CEDD8BCB8F29}" destId="{BC3AF2A8-218E-4FD9-8F9E-28F9DC8610A5}" srcOrd="1" destOrd="0" parTransId="{3DED27E2-73A6-4E04-8B16-3F477E21DFC6}" sibTransId="{72A50E00-EC63-476C-B53F-483F02859BC9}"/>
    <dgm:cxn modelId="{D878DA26-A5D7-429E-B949-4FEE280BF32B}" type="presOf" srcId="{B8C3C9FA-FE3F-4D10-BB9C-E5AEC50AD80B}" destId="{37356763-3789-47C8-97A2-2DFBE983CB3D}" srcOrd="0" destOrd="0" presId="urn:microsoft.com/office/officeart/2005/8/layout/hList1"/>
    <dgm:cxn modelId="{3EA38AD4-9705-421B-8761-C595FBD9E57E}" type="presOf" srcId="{33DE796C-1284-47D0-9269-BC6C56916B67}" destId="{37356763-3789-47C8-97A2-2DFBE983CB3D}" srcOrd="0" destOrd="1" presId="urn:microsoft.com/office/officeart/2005/8/layout/hList1"/>
    <dgm:cxn modelId="{B3FAD3FB-E251-4AE0-9455-671B2971842B}" type="presOf" srcId="{3EE5B1F2-8B36-4756-B07B-CEDD8BCB8F29}" destId="{E9AA6138-619E-4322-8965-30663CA07C71}" srcOrd="0" destOrd="0" presId="urn:microsoft.com/office/officeart/2005/8/layout/hList1"/>
    <dgm:cxn modelId="{7B761045-9DBF-4EEC-AD05-4E795096B04A}" srcId="{17E29483-F955-418B-8DA2-6C80879D8A8F}" destId="{8D99F06E-2610-4268-9F21-6C03E7C5DF7C}" srcOrd="0" destOrd="0" parTransId="{8EB23B6A-1AA6-4333-8934-C9EA41C45966}" sibTransId="{0ED061D4-6AC8-4D1C-8044-08CF3E74EB93}"/>
    <dgm:cxn modelId="{7A9A1CD8-A34D-4B4B-88C7-469558F29530}" srcId="{B61E5D62-7997-4597-9404-AAA68CF6FC70}" destId="{DE7D9DF7-BF0B-4100-9658-4E936DFEAAB7}" srcOrd="3" destOrd="0" parTransId="{F4528738-70B2-4000-91CC-8C9343F80E2F}" sibTransId="{9E018FB0-A72A-40EF-A832-1FB53FA275BD}"/>
    <dgm:cxn modelId="{173B3E18-627F-486E-9237-EC6D718E30D8}" type="presOf" srcId="{72482EF3-1E55-43A0-B9BF-C41025C31E4C}" destId="{7B5873A2-F031-4DD4-A264-033AA89F9EC3}" srcOrd="0" destOrd="3" presId="urn:microsoft.com/office/officeart/2005/8/layout/hList1"/>
    <dgm:cxn modelId="{B137331A-152C-478E-B2A8-9A05A89313B5}" type="presOf" srcId="{6B8E783B-02F4-495F-A846-758446866FDA}" destId="{55F3E701-7188-4888-B571-5EAC750BC1F9}" srcOrd="0" destOrd="0" presId="urn:microsoft.com/office/officeart/2005/8/layout/hList1"/>
    <dgm:cxn modelId="{B4C4A65E-0593-4E0E-A9C5-3EDC2F4ADF57}" srcId="{3EE5B1F2-8B36-4756-B07B-CEDD8BCB8F29}" destId="{B61E5D62-7997-4597-9404-AAA68CF6FC70}" srcOrd="3" destOrd="0" parTransId="{909A18F1-5982-4C4E-BF62-C645AC297BE6}" sibTransId="{350EEC02-323B-4771-B665-81CE6AFA375F}"/>
    <dgm:cxn modelId="{C4F330C3-676D-4545-B3B6-712170ABD533}" srcId="{B61E5D62-7997-4597-9404-AAA68CF6FC70}" destId="{6B8E783B-02F4-495F-A846-758446866FDA}" srcOrd="0" destOrd="0" parTransId="{EDF4CF8E-9A09-475C-AA44-BFA9349AB523}" sibTransId="{9D6C3DD8-D9E1-4958-817D-6B612DA15FEA}"/>
    <dgm:cxn modelId="{712C08E5-9423-44EC-87E4-002C019C337B}" type="presOf" srcId="{ED7E4352-BFF8-4D05-8445-AC6BEBF09DBF}" destId="{EFB9D854-BBCF-44A3-832E-9886DC223BF6}" srcOrd="0" destOrd="0" presId="urn:microsoft.com/office/officeart/2005/8/layout/hList1"/>
    <dgm:cxn modelId="{5A4FB4EF-41C7-4900-9D45-929D83234A51}" srcId="{3EE5B1F2-8B36-4756-B07B-CEDD8BCB8F29}" destId="{ED7E4352-BFF8-4D05-8445-AC6BEBF09DBF}" srcOrd="0" destOrd="0" parTransId="{9B2D4821-0E22-4FE0-8519-DFE3F682D76D}" sibTransId="{A0336E83-658D-4F24-B911-B30A527E5662}"/>
    <dgm:cxn modelId="{51651ADA-895A-4E5C-A7EB-5D67610AA706}" type="presOf" srcId="{BC3AF2A8-218E-4FD9-8F9E-28F9DC8610A5}" destId="{75F6DF94-8163-42A2-AA0B-5BF4F32571DD}" srcOrd="0" destOrd="0" presId="urn:microsoft.com/office/officeart/2005/8/layout/hList1"/>
    <dgm:cxn modelId="{524B2036-B6AB-4B05-BB62-22D960E7CC54}" type="presOf" srcId="{A522A0DF-EAB2-48EF-985E-5DD946D976BF}" destId="{7B5873A2-F031-4DD4-A264-033AA89F9EC3}" srcOrd="0" destOrd="2" presId="urn:microsoft.com/office/officeart/2005/8/layout/hList1"/>
    <dgm:cxn modelId="{890016DB-6AF3-42C7-88BC-341E3AC39AE9}" type="presOf" srcId="{B61E5D62-7997-4597-9404-AAA68CF6FC70}" destId="{60113CAE-E874-45E8-A2C1-7B31348B734E}" srcOrd="0" destOrd="0" presId="urn:microsoft.com/office/officeart/2005/8/layout/hList1"/>
    <dgm:cxn modelId="{6BC0C523-4B58-4E81-9190-6835176021E3}" type="presOf" srcId="{0DD4210D-5583-49B5-9576-9DFC48D1742D}" destId="{55F3E701-7188-4888-B571-5EAC750BC1F9}" srcOrd="0" destOrd="1" presId="urn:microsoft.com/office/officeart/2005/8/layout/hList1"/>
    <dgm:cxn modelId="{72DC9A2E-5A06-4C8A-B32B-6EAE121F0F67}" type="presOf" srcId="{46E30DBF-F981-458C-A8C7-96AE29341FB2}" destId="{7B5873A2-F031-4DD4-A264-033AA89F9EC3}" srcOrd="0" destOrd="1" presId="urn:microsoft.com/office/officeart/2005/8/layout/hList1"/>
    <dgm:cxn modelId="{E794659E-AF75-4915-A57D-838F59193BA8}" srcId="{B61E5D62-7997-4597-9404-AAA68CF6FC70}" destId="{0DD4210D-5583-49B5-9576-9DFC48D1742D}" srcOrd="1" destOrd="0" parTransId="{236BA0FD-59AA-489C-B996-2557D646EA2C}" sibTransId="{A3265450-2AE0-424F-9A6C-B123E3DD745D}"/>
    <dgm:cxn modelId="{C3B36756-2932-4CD7-962B-C33F0B1A6808}" srcId="{ED7E4352-BFF8-4D05-8445-AC6BEBF09DBF}" destId="{72482EF3-1E55-43A0-B9BF-C41025C31E4C}" srcOrd="3" destOrd="0" parTransId="{810C5FAF-3B42-4347-B302-9E3FDBC915D0}" sibTransId="{3CBDFABE-FA16-4CC3-B60A-24CB94A0915B}"/>
    <dgm:cxn modelId="{2413F733-2CB9-44B5-BA1C-6DD237C6DC12}" srcId="{B61E5D62-7997-4597-9404-AAA68CF6FC70}" destId="{2AFCD1FD-1EF0-4701-87C5-A2158480A44A}" srcOrd="2" destOrd="0" parTransId="{5F9C85D3-FE62-42E4-80E1-CBC0C7C49BB6}" sibTransId="{A4A84ED9-DE66-4419-85EA-11D7F1EAFF66}"/>
    <dgm:cxn modelId="{49D2B3BF-F468-4CE3-B0A1-C670375EBB50}" srcId="{17E29483-F955-418B-8DA2-6C80879D8A8F}" destId="{EE98B386-2718-47C3-B6DC-BF567F30140A}" srcOrd="2" destOrd="0" parTransId="{ED2ED788-64F9-4501-944A-459AE007C017}" sibTransId="{9B65B023-5DC2-4389-8BD7-DB22C2AFE5A4}"/>
    <dgm:cxn modelId="{9B270134-129E-4CAC-94B3-A5020A777A06}" srcId="{BC3AF2A8-218E-4FD9-8F9E-28F9DC8610A5}" destId="{A774A5F3-0991-4541-BE05-7B2E8E810005}" srcOrd="2" destOrd="0" parTransId="{56734412-1AE2-4875-953D-7D967F903813}" sibTransId="{ECA668B9-4F13-4F35-A807-7D12FC57A1DD}"/>
    <dgm:cxn modelId="{370E8CA6-FF53-4374-BEB0-4BFBB65B16A9}" srcId="{ED7E4352-BFF8-4D05-8445-AC6BEBF09DBF}" destId="{A522A0DF-EAB2-48EF-985E-5DD946D976BF}" srcOrd="2" destOrd="0" parTransId="{ED053AF2-D176-45A7-AB3D-F3A7394D03A9}" sibTransId="{192755B2-BEFA-4476-963C-ACD33CF4C3E2}"/>
    <dgm:cxn modelId="{DED891EE-C61A-48D3-AB47-5750D69EB7FF}" srcId="{17E29483-F955-418B-8DA2-6C80879D8A8F}" destId="{DA6ECC88-2AC8-4EF0-B258-8E4BDDE48144}" srcOrd="1" destOrd="0" parTransId="{ABF62F9B-1894-4BDF-A826-080EF73A2438}" sibTransId="{FA0CD5DF-40A9-4CD6-A3DB-813268A06E5E}"/>
    <dgm:cxn modelId="{2CE55D7B-757E-48D8-B079-BCC36E51B65A}" type="presOf" srcId="{A774A5F3-0991-4541-BE05-7B2E8E810005}" destId="{37356763-3789-47C8-97A2-2DFBE983CB3D}" srcOrd="0" destOrd="2" presId="urn:microsoft.com/office/officeart/2005/8/layout/hList1"/>
    <dgm:cxn modelId="{2AC28C67-C0E0-4D35-B290-85DA6AB732B0}" srcId="{ED7E4352-BFF8-4D05-8445-AC6BEBF09DBF}" destId="{63785F10-89C7-4F78-9D6D-9183BBDA7D4E}" srcOrd="4" destOrd="0" parTransId="{48A4B82A-51E1-4EF4-9476-84139834A954}" sibTransId="{5C9FF252-6D80-4063-823B-F507FD9B5BC1}"/>
    <dgm:cxn modelId="{5EF5C2DF-4821-4254-ABB8-F3FBA3651C71}" type="presOf" srcId="{2AFCD1FD-1EF0-4701-87C5-A2158480A44A}" destId="{55F3E701-7188-4888-B571-5EAC750BC1F9}" srcOrd="0" destOrd="2" presId="urn:microsoft.com/office/officeart/2005/8/layout/hList1"/>
    <dgm:cxn modelId="{B9F73740-42D5-4288-83C6-EC13047BE5D6}" type="presOf" srcId="{468AB52B-D335-4313-8806-A2AD5C31828A}" destId="{7B5873A2-F031-4DD4-A264-033AA89F9EC3}" srcOrd="0" destOrd="0" presId="urn:microsoft.com/office/officeart/2005/8/layout/hList1"/>
    <dgm:cxn modelId="{BF0675BD-B8D9-4E16-9136-2363E2E013B8}" type="presOf" srcId="{8D99F06E-2610-4268-9F21-6C03E7C5DF7C}" destId="{E3DE5FA0-A677-4228-9E14-4CC8ACD44422}" srcOrd="0" destOrd="0" presId="urn:microsoft.com/office/officeart/2005/8/layout/hList1"/>
    <dgm:cxn modelId="{DFC21418-E1AF-4F38-9D93-BDAC05A6611A}" srcId="{ED7E4352-BFF8-4D05-8445-AC6BEBF09DBF}" destId="{46E30DBF-F981-458C-A8C7-96AE29341FB2}" srcOrd="1" destOrd="0" parTransId="{11CF5FA2-B145-4F49-955A-216769333D9C}" sibTransId="{D5EFA590-6971-4CEC-9372-9C380AC1132B}"/>
    <dgm:cxn modelId="{5721E415-32F6-48CE-B55E-CA85AAFB9304}" type="presOf" srcId="{63785F10-89C7-4F78-9D6D-9183BBDA7D4E}" destId="{7B5873A2-F031-4DD4-A264-033AA89F9EC3}" srcOrd="0" destOrd="4" presId="urn:microsoft.com/office/officeart/2005/8/layout/hList1"/>
    <dgm:cxn modelId="{4A318F35-BD7F-4807-AFC5-54F7AE40B4E5}" type="presOf" srcId="{EE98B386-2718-47C3-B6DC-BF567F30140A}" destId="{E3DE5FA0-A677-4228-9E14-4CC8ACD44422}" srcOrd="0" destOrd="2" presId="urn:microsoft.com/office/officeart/2005/8/layout/hList1"/>
    <dgm:cxn modelId="{9C98A3EB-D873-4549-B835-56CF92FF72F5}" srcId="{3EE5B1F2-8B36-4756-B07B-CEDD8BCB8F29}" destId="{17E29483-F955-418B-8DA2-6C80879D8A8F}" srcOrd="2" destOrd="0" parTransId="{81047AF3-2B87-4794-BD5C-23472BF72E81}" sibTransId="{21FB5B65-FFE6-491C-8E8C-C9599CB0C413}"/>
    <dgm:cxn modelId="{199C09AC-D13E-4E99-9D74-393B3663BCCC}" srcId="{BC3AF2A8-218E-4FD9-8F9E-28F9DC8610A5}" destId="{B8C3C9FA-FE3F-4D10-BB9C-E5AEC50AD80B}" srcOrd="0" destOrd="0" parTransId="{87C684EE-C5CC-4DE8-87DC-CF2C23D5F946}" sibTransId="{A3A10FA3-A54C-4880-BF6B-78DC07F0878B}"/>
    <dgm:cxn modelId="{AC34F34D-16A7-4D1C-8E11-71F1C98836BD}" type="presOf" srcId="{17E29483-F955-418B-8DA2-6C80879D8A8F}" destId="{4BA8B86F-AAB5-4AEB-BEFF-CDB393695C3E}" srcOrd="0" destOrd="0" presId="urn:microsoft.com/office/officeart/2005/8/layout/hList1"/>
    <dgm:cxn modelId="{0C5C0F54-6286-483E-B1D0-1E9E5CA7C672}" type="presOf" srcId="{DE7D9DF7-BF0B-4100-9658-4E936DFEAAB7}" destId="{55F3E701-7188-4888-B571-5EAC750BC1F9}" srcOrd="0" destOrd="3" presId="urn:microsoft.com/office/officeart/2005/8/layout/hList1"/>
    <dgm:cxn modelId="{007B1AD7-25C6-46D1-BE7D-23AC930812E3}" srcId="{BC3AF2A8-218E-4FD9-8F9E-28F9DC8610A5}" destId="{33DE796C-1284-47D0-9269-BC6C56916B67}" srcOrd="1" destOrd="0" parTransId="{CE98CDCD-D286-4282-A2F5-0E8C01BABA94}" sibTransId="{706D28BD-E64C-4B75-B3F1-09D51F479430}"/>
    <dgm:cxn modelId="{130BB180-890E-441D-A55B-6EACE373B165}" srcId="{ED7E4352-BFF8-4D05-8445-AC6BEBF09DBF}" destId="{468AB52B-D335-4313-8806-A2AD5C31828A}" srcOrd="0" destOrd="0" parTransId="{58E599F0-2502-4E68-BB4B-0AECCBEC437C}" sibTransId="{BF086BFD-3379-4F24-97D8-70278B52FDF6}"/>
    <dgm:cxn modelId="{61C77378-E77D-4BE9-89FA-A47AFC873946}" type="presOf" srcId="{DA6ECC88-2AC8-4EF0-B258-8E4BDDE48144}" destId="{E3DE5FA0-A677-4228-9E14-4CC8ACD44422}" srcOrd="0" destOrd="1" presId="urn:microsoft.com/office/officeart/2005/8/layout/hList1"/>
    <dgm:cxn modelId="{6910D40C-69D2-4712-A38B-235DAB9C8559}" type="presParOf" srcId="{E9AA6138-619E-4322-8965-30663CA07C71}" destId="{4179A74F-AA3E-4CF3-BF1C-57709EA3B7A1}" srcOrd="0" destOrd="0" presId="urn:microsoft.com/office/officeart/2005/8/layout/hList1"/>
    <dgm:cxn modelId="{8172DE60-5C32-4D4E-A900-C469A7CF36CC}" type="presParOf" srcId="{4179A74F-AA3E-4CF3-BF1C-57709EA3B7A1}" destId="{EFB9D854-BBCF-44A3-832E-9886DC223BF6}" srcOrd="0" destOrd="0" presId="urn:microsoft.com/office/officeart/2005/8/layout/hList1"/>
    <dgm:cxn modelId="{2369AF05-CEBF-4027-90E5-9FB8D9459E2F}" type="presParOf" srcId="{4179A74F-AA3E-4CF3-BF1C-57709EA3B7A1}" destId="{7B5873A2-F031-4DD4-A264-033AA89F9EC3}" srcOrd="1" destOrd="0" presId="urn:microsoft.com/office/officeart/2005/8/layout/hList1"/>
    <dgm:cxn modelId="{4DD1A51D-3489-46BA-B87A-312873A561EB}" type="presParOf" srcId="{E9AA6138-619E-4322-8965-30663CA07C71}" destId="{0A71522E-ED66-4E4A-873C-D33D4F07E5E5}" srcOrd="1" destOrd="0" presId="urn:microsoft.com/office/officeart/2005/8/layout/hList1"/>
    <dgm:cxn modelId="{BDB77E9C-5F3E-4954-8CF0-55790EB2AF0A}" type="presParOf" srcId="{E9AA6138-619E-4322-8965-30663CA07C71}" destId="{9E18D3EE-A9A8-4835-8C5B-6B79F5A7D2B4}" srcOrd="2" destOrd="0" presId="urn:microsoft.com/office/officeart/2005/8/layout/hList1"/>
    <dgm:cxn modelId="{75C0611A-5F41-4D00-84AE-D1FA15BD61E3}" type="presParOf" srcId="{9E18D3EE-A9A8-4835-8C5B-6B79F5A7D2B4}" destId="{75F6DF94-8163-42A2-AA0B-5BF4F32571DD}" srcOrd="0" destOrd="0" presId="urn:microsoft.com/office/officeart/2005/8/layout/hList1"/>
    <dgm:cxn modelId="{B3F3B527-A2BE-49D6-BC64-84A185F9206B}" type="presParOf" srcId="{9E18D3EE-A9A8-4835-8C5B-6B79F5A7D2B4}" destId="{37356763-3789-47C8-97A2-2DFBE983CB3D}" srcOrd="1" destOrd="0" presId="urn:microsoft.com/office/officeart/2005/8/layout/hList1"/>
    <dgm:cxn modelId="{69989F66-9556-498E-B197-08EEF165A18B}" type="presParOf" srcId="{E9AA6138-619E-4322-8965-30663CA07C71}" destId="{967A372D-4713-482B-B4D7-B79B48CB785B}" srcOrd="3" destOrd="0" presId="urn:microsoft.com/office/officeart/2005/8/layout/hList1"/>
    <dgm:cxn modelId="{9CBEFEE0-BBE9-475C-902D-1B8F70A52285}" type="presParOf" srcId="{E9AA6138-619E-4322-8965-30663CA07C71}" destId="{C460665F-3436-4FC3-82C1-7F077671158A}" srcOrd="4" destOrd="0" presId="urn:microsoft.com/office/officeart/2005/8/layout/hList1"/>
    <dgm:cxn modelId="{F1A0ADBC-39F8-46DD-92F3-8528539CE76A}" type="presParOf" srcId="{C460665F-3436-4FC3-82C1-7F077671158A}" destId="{4BA8B86F-AAB5-4AEB-BEFF-CDB393695C3E}" srcOrd="0" destOrd="0" presId="urn:microsoft.com/office/officeart/2005/8/layout/hList1"/>
    <dgm:cxn modelId="{868C5A81-C297-446C-BB8F-7320D1814491}" type="presParOf" srcId="{C460665F-3436-4FC3-82C1-7F077671158A}" destId="{E3DE5FA0-A677-4228-9E14-4CC8ACD44422}" srcOrd="1" destOrd="0" presId="urn:microsoft.com/office/officeart/2005/8/layout/hList1"/>
    <dgm:cxn modelId="{FE9C048E-B01F-4DC2-8F78-A163637EBDF9}" type="presParOf" srcId="{E9AA6138-619E-4322-8965-30663CA07C71}" destId="{8EBC14E7-7F05-429F-AAAB-AD0FFCD774C5}" srcOrd="5" destOrd="0" presId="urn:microsoft.com/office/officeart/2005/8/layout/hList1"/>
    <dgm:cxn modelId="{84B1B648-B67F-4020-A4C5-70C5EB4E3AD0}" type="presParOf" srcId="{E9AA6138-619E-4322-8965-30663CA07C71}" destId="{750D4841-C5B6-47A3-B625-D77ED90A5F06}" srcOrd="6" destOrd="0" presId="urn:microsoft.com/office/officeart/2005/8/layout/hList1"/>
    <dgm:cxn modelId="{D4CA2E16-0DDC-44C1-8156-13917C818206}" type="presParOf" srcId="{750D4841-C5B6-47A3-B625-D77ED90A5F06}" destId="{60113CAE-E874-45E8-A2C1-7B31348B734E}" srcOrd="0" destOrd="0" presId="urn:microsoft.com/office/officeart/2005/8/layout/hList1"/>
    <dgm:cxn modelId="{F8DE717D-0895-47B5-A068-4A1B5BFD420B}" type="presParOf" srcId="{750D4841-C5B6-47A3-B625-D77ED90A5F06}" destId="{55F3E701-7188-4888-B571-5EAC750BC1F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5C1F43-7A7F-4B75-9DD6-545990FB552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A343765-96A7-49D6-9BAA-F195C5F6C893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PE" b="1" dirty="0" smtClean="0">
              <a:solidFill>
                <a:schemeClr val="tx2">
                  <a:lumMod val="75000"/>
                </a:schemeClr>
              </a:solidFill>
            </a:rPr>
            <a:t>TIERRAS PÚBLICAS</a:t>
          </a:r>
          <a:endParaRPr lang="es-ES" b="1" dirty="0">
            <a:solidFill>
              <a:schemeClr val="tx2">
                <a:lumMod val="75000"/>
              </a:schemeClr>
            </a:solidFill>
          </a:endParaRPr>
        </a:p>
      </dgm:t>
    </dgm:pt>
    <dgm:pt modelId="{F8762C75-EA4F-4AB6-9628-953E044F55C5}" type="parTrans" cxnId="{7C2706DD-AB81-4E40-9912-F24A25ACDE23}">
      <dgm:prSet/>
      <dgm:spPr/>
      <dgm:t>
        <a:bodyPr/>
        <a:lstStyle/>
        <a:p>
          <a:endParaRPr lang="es-ES"/>
        </a:p>
      </dgm:t>
    </dgm:pt>
    <dgm:pt modelId="{8E74D5C9-B388-4342-95C5-1D6410ED08F6}" type="sibTrans" cxnId="{7C2706DD-AB81-4E40-9912-F24A25ACDE23}">
      <dgm:prSet/>
      <dgm:spPr/>
      <dgm:t>
        <a:bodyPr/>
        <a:lstStyle/>
        <a:p>
          <a:endParaRPr lang="es-ES"/>
        </a:p>
      </dgm:t>
    </dgm:pt>
    <dgm:pt modelId="{ECB6746C-40FF-45C7-BF51-D725BBCEBAD2}">
      <dgm:prSet phldrT="[Texto]" custT="1"/>
      <dgm:spPr>
        <a:solidFill>
          <a:srgbClr val="EDC783">
            <a:alpha val="90000"/>
          </a:srgbClr>
        </a:solidFill>
      </dgm:spPr>
      <dgm:t>
        <a:bodyPr/>
        <a:lstStyle/>
        <a:p>
          <a:r>
            <a:rPr lang="es-PE" sz="1800" dirty="0" smtClean="0"/>
            <a:t>Concesiones por 50 años renovables</a:t>
          </a:r>
          <a:endParaRPr lang="es-ES" sz="1800" dirty="0"/>
        </a:p>
      </dgm:t>
    </dgm:pt>
    <dgm:pt modelId="{020B0158-379C-434E-B3D0-E7C42BB2C800}" type="parTrans" cxnId="{98BE271B-5321-43BC-B119-52E6AA7B87B8}">
      <dgm:prSet/>
      <dgm:spPr/>
      <dgm:t>
        <a:bodyPr/>
        <a:lstStyle/>
        <a:p>
          <a:endParaRPr lang="es-ES"/>
        </a:p>
      </dgm:t>
    </dgm:pt>
    <dgm:pt modelId="{0258E392-A744-436C-BF2C-D03E4D814D89}" type="sibTrans" cxnId="{98BE271B-5321-43BC-B119-52E6AA7B87B8}">
      <dgm:prSet/>
      <dgm:spPr/>
      <dgm:t>
        <a:bodyPr/>
        <a:lstStyle/>
        <a:p>
          <a:endParaRPr lang="es-ES"/>
        </a:p>
      </dgm:t>
    </dgm:pt>
    <dgm:pt modelId="{2D91BDE6-7F96-410E-9240-8BF8430C9F83}">
      <dgm:prSet phldrT="[Texto]" custT="1"/>
      <dgm:spPr>
        <a:solidFill>
          <a:srgbClr val="EDC783">
            <a:alpha val="90000"/>
          </a:srgbClr>
        </a:solidFill>
      </dgm:spPr>
      <dgm:t>
        <a:bodyPr/>
        <a:lstStyle/>
        <a:p>
          <a:r>
            <a:rPr lang="es-PE" sz="1800" dirty="0" smtClean="0"/>
            <a:t>Requieren planes de manejo que incluyen la EIA.</a:t>
          </a:r>
          <a:endParaRPr lang="es-ES" sz="1800" dirty="0"/>
        </a:p>
      </dgm:t>
    </dgm:pt>
    <dgm:pt modelId="{79ACA36C-9AF8-4C63-8226-4EBD88C9D8EC}" type="parTrans" cxnId="{39699C18-7E85-4262-B62B-58CF5CD26C37}">
      <dgm:prSet/>
      <dgm:spPr/>
      <dgm:t>
        <a:bodyPr/>
        <a:lstStyle/>
        <a:p>
          <a:endParaRPr lang="es-ES"/>
        </a:p>
      </dgm:t>
    </dgm:pt>
    <dgm:pt modelId="{EA5A7216-EE7C-4CAF-9A7A-CE98B23F9955}" type="sibTrans" cxnId="{39699C18-7E85-4262-B62B-58CF5CD26C37}">
      <dgm:prSet/>
      <dgm:spPr/>
      <dgm:t>
        <a:bodyPr/>
        <a:lstStyle/>
        <a:p>
          <a:endParaRPr lang="es-ES"/>
        </a:p>
      </dgm:t>
    </dgm:pt>
    <dgm:pt modelId="{35800E6D-956A-4ABE-9C4F-97CC65DC5493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PE" dirty="0" smtClean="0"/>
            <a:t>PREDIOS PRIVADOS</a:t>
          </a:r>
          <a:endParaRPr lang="es-ES" dirty="0"/>
        </a:p>
      </dgm:t>
    </dgm:pt>
    <dgm:pt modelId="{F5EAF73F-252F-4FB5-874D-9071B47CB637}" type="parTrans" cxnId="{5631AB18-F211-4887-8F24-EFEF355FA3C6}">
      <dgm:prSet/>
      <dgm:spPr/>
      <dgm:t>
        <a:bodyPr/>
        <a:lstStyle/>
        <a:p>
          <a:endParaRPr lang="es-ES"/>
        </a:p>
      </dgm:t>
    </dgm:pt>
    <dgm:pt modelId="{7A966750-6203-4923-8EB1-ED512B085E57}" type="sibTrans" cxnId="{5631AB18-F211-4887-8F24-EFEF355FA3C6}">
      <dgm:prSet/>
      <dgm:spPr/>
      <dgm:t>
        <a:bodyPr/>
        <a:lstStyle/>
        <a:p>
          <a:endParaRPr lang="es-ES"/>
        </a:p>
      </dgm:t>
    </dgm:pt>
    <dgm:pt modelId="{D952E902-A2C0-4D24-8E1A-78B036DEECF5}">
      <dgm:prSet phldrT="[Texto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PE" dirty="0" smtClean="0"/>
            <a:t>No requieren plan de manejo</a:t>
          </a:r>
          <a:endParaRPr lang="es-ES" dirty="0"/>
        </a:p>
      </dgm:t>
    </dgm:pt>
    <dgm:pt modelId="{A123BD9B-DA2D-4DEE-AB61-656BF4DE350E}" type="parTrans" cxnId="{6AA4B179-B0BC-4F55-980E-F6E7A4C3C077}">
      <dgm:prSet/>
      <dgm:spPr/>
      <dgm:t>
        <a:bodyPr/>
        <a:lstStyle/>
        <a:p>
          <a:endParaRPr lang="es-ES"/>
        </a:p>
      </dgm:t>
    </dgm:pt>
    <dgm:pt modelId="{DBC06145-18CE-465E-A780-4796DECBAFF2}" type="sibTrans" cxnId="{6AA4B179-B0BC-4F55-980E-F6E7A4C3C077}">
      <dgm:prSet/>
      <dgm:spPr/>
      <dgm:t>
        <a:bodyPr/>
        <a:lstStyle/>
        <a:p>
          <a:endParaRPr lang="es-ES"/>
        </a:p>
      </dgm:t>
    </dgm:pt>
    <dgm:pt modelId="{FE37D277-C2EA-4944-A33A-2EDA0474F687}">
      <dgm:prSet phldrT="[Texto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PE" dirty="0" smtClean="0"/>
            <a:t>Requieren EIA a partir de requerimientos de MINAGRI y SERFOR</a:t>
          </a:r>
          <a:endParaRPr lang="es-ES" dirty="0"/>
        </a:p>
      </dgm:t>
    </dgm:pt>
    <dgm:pt modelId="{011485AA-B347-46C0-8D51-F733FAA9C32F}" type="parTrans" cxnId="{BA9E0A25-AC59-45DE-BCFB-1C6C89FE58C0}">
      <dgm:prSet/>
      <dgm:spPr/>
      <dgm:t>
        <a:bodyPr/>
        <a:lstStyle/>
        <a:p>
          <a:endParaRPr lang="es-ES"/>
        </a:p>
      </dgm:t>
    </dgm:pt>
    <dgm:pt modelId="{3AF0DC76-82AD-4322-ADD1-4E00178C6BC5}" type="sibTrans" cxnId="{BA9E0A25-AC59-45DE-BCFB-1C6C89FE58C0}">
      <dgm:prSet/>
      <dgm:spPr/>
      <dgm:t>
        <a:bodyPr/>
        <a:lstStyle/>
        <a:p>
          <a:endParaRPr lang="es-ES"/>
        </a:p>
      </dgm:t>
    </dgm:pt>
    <dgm:pt modelId="{CB9BC380-5580-442D-AF4B-1926A2345970}">
      <dgm:prSet phldrT="[Texto]"/>
      <dgm:spPr/>
      <dgm:t>
        <a:bodyPr/>
        <a:lstStyle/>
        <a:p>
          <a:r>
            <a:rPr lang="es-PE" dirty="0" smtClean="0"/>
            <a:t>COMUNIDADES</a:t>
          </a:r>
          <a:endParaRPr lang="es-ES" dirty="0"/>
        </a:p>
      </dgm:t>
    </dgm:pt>
    <dgm:pt modelId="{3C3B74D1-E6D3-47FF-A23B-C5BEF0A5DC50}" type="parTrans" cxnId="{C62FA012-14FC-434D-88B1-FC3508066537}">
      <dgm:prSet/>
      <dgm:spPr/>
      <dgm:t>
        <a:bodyPr/>
        <a:lstStyle/>
        <a:p>
          <a:endParaRPr lang="es-ES"/>
        </a:p>
      </dgm:t>
    </dgm:pt>
    <dgm:pt modelId="{7FB73B4C-4CE5-4A09-9399-FFF78679E725}" type="sibTrans" cxnId="{C62FA012-14FC-434D-88B1-FC3508066537}">
      <dgm:prSet/>
      <dgm:spPr/>
      <dgm:t>
        <a:bodyPr/>
        <a:lstStyle/>
        <a:p>
          <a:endParaRPr lang="es-ES"/>
        </a:p>
      </dgm:t>
    </dgm:pt>
    <dgm:pt modelId="{E9FA318C-E932-4FBA-81AC-AB85495CEBAE}">
      <dgm:prSet phldrT="[Texto]"/>
      <dgm:spPr/>
      <dgm:t>
        <a:bodyPr/>
        <a:lstStyle/>
        <a:p>
          <a:r>
            <a:rPr lang="es-PE" dirty="0" smtClean="0"/>
            <a:t>No requieren de plan de manejo</a:t>
          </a:r>
          <a:endParaRPr lang="es-ES" dirty="0"/>
        </a:p>
      </dgm:t>
    </dgm:pt>
    <dgm:pt modelId="{959F0AA6-4AC7-459A-B5FA-3B494ED5B752}" type="parTrans" cxnId="{F5D5205D-2FFE-4BBC-A9A2-E57DF2C04566}">
      <dgm:prSet/>
      <dgm:spPr/>
      <dgm:t>
        <a:bodyPr/>
        <a:lstStyle/>
        <a:p>
          <a:endParaRPr lang="es-ES"/>
        </a:p>
      </dgm:t>
    </dgm:pt>
    <dgm:pt modelId="{E0F17ACD-75A8-472A-B575-8504870CD852}" type="sibTrans" cxnId="{F5D5205D-2FFE-4BBC-A9A2-E57DF2C04566}">
      <dgm:prSet/>
      <dgm:spPr/>
      <dgm:t>
        <a:bodyPr/>
        <a:lstStyle/>
        <a:p>
          <a:endParaRPr lang="es-ES"/>
        </a:p>
      </dgm:t>
    </dgm:pt>
    <dgm:pt modelId="{59A1964C-FD7C-411B-8FAD-FBDAA37A2FD6}">
      <dgm:prSet phldrT="[Texto]"/>
      <dgm:spPr/>
      <dgm:t>
        <a:bodyPr/>
        <a:lstStyle/>
        <a:p>
          <a:r>
            <a:rPr lang="es-PE" dirty="0" smtClean="0"/>
            <a:t>Requieren EIA a partir de requerimientos de MINAGRI y SERFOR.</a:t>
          </a:r>
          <a:endParaRPr lang="es-ES" dirty="0"/>
        </a:p>
      </dgm:t>
    </dgm:pt>
    <dgm:pt modelId="{E00044C8-C880-42F5-88AE-1878386921E2}" type="parTrans" cxnId="{6909A573-68D3-45EA-97FE-DF4FA37B1BB0}">
      <dgm:prSet/>
      <dgm:spPr/>
      <dgm:t>
        <a:bodyPr/>
        <a:lstStyle/>
        <a:p>
          <a:endParaRPr lang="es-ES"/>
        </a:p>
      </dgm:t>
    </dgm:pt>
    <dgm:pt modelId="{B5B57C6A-CC82-4B87-B1DD-7423CB54941A}" type="sibTrans" cxnId="{6909A573-68D3-45EA-97FE-DF4FA37B1BB0}">
      <dgm:prSet/>
      <dgm:spPr/>
      <dgm:t>
        <a:bodyPr/>
        <a:lstStyle/>
        <a:p>
          <a:endParaRPr lang="es-ES"/>
        </a:p>
      </dgm:t>
    </dgm:pt>
    <dgm:pt modelId="{37294FA1-E537-4734-8BB9-BED0ED84B23C}">
      <dgm:prSet phldrT="[Texto]" custT="1"/>
      <dgm:spPr>
        <a:solidFill>
          <a:srgbClr val="EDC783">
            <a:alpha val="90000"/>
          </a:srgbClr>
        </a:solidFill>
      </dgm:spPr>
      <dgm:t>
        <a:bodyPr/>
        <a:lstStyle/>
        <a:p>
          <a:r>
            <a:rPr lang="es-PE" sz="1800" dirty="0" smtClean="0"/>
            <a:t>Derecho de aprovechamiento en base a superficie</a:t>
          </a:r>
          <a:endParaRPr lang="es-ES" sz="1800" dirty="0"/>
        </a:p>
      </dgm:t>
    </dgm:pt>
    <dgm:pt modelId="{10E55855-00DD-4A58-AB75-F69CF3CC2CB3}" type="parTrans" cxnId="{62619DE3-A5A8-43FE-8FBB-DE970F10B037}">
      <dgm:prSet/>
      <dgm:spPr/>
      <dgm:t>
        <a:bodyPr/>
        <a:lstStyle/>
        <a:p>
          <a:endParaRPr lang="es-ES"/>
        </a:p>
      </dgm:t>
    </dgm:pt>
    <dgm:pt modelId="{F1585556-7379-43B7-895F-DAF79AF707AF}" type="sibTrans" cxnId="{62619DE3-A5A8-43FE-8FBB-DE970F10B037}">
      <dgm:prSet/>
      <dgm:spPr/>
      <dgm:t>
        <a:bodyPr/>
        <a:lstStyle/>
        <a:p>
          <a:endParaRPr lang="es-ES"/>
        </a:p>
      </dgm:t>
    </dgm:pt>
    <dgm:pt modelId="{06AF8E9A-ED4B-480E-969B-E9F853A8BDFD}">
      <dgm:prSet phldrT="[Texto]" custT="1"/>
      <dgm:spPr>
        <a:solidFill>
          <a:srgbClr val="EDC783">
            <a:alpha val="90000"/>
          </a:srgbClr>
        </a:solidFill>
      </dgm:spPr>
      <dgm:t>
        <a:bodyPr/>
        <a:lstStyle/>
        <a:p>
          <a:r>
            <a:rPr lang="es-PE" sz="1800" dirty="0" smtClean="0"/>
            <a:t>No pueden establecerse sobre tierras con bosques primarios o secundarios</a:t>
          </a:r>
          <a:endParaRPr lang="es-ES" sz="1800" dirty="0"/>
        </a:p>
      </dgm:t>
    </dgm:pt>
    <dgm:pt modelId="{77D989AB-B134-4131-ABF1-6FE098572415}" type="parTrans" cxnId="{27023130-60F2-4A1E-9E24-9E6D2322005C}">
      <dgm:prSet/>
      <dgm:spPr/>
      <dgm:t>
        <a:bodyPr/>
        <a:lstStyle/>
        <a:p>
          <a:endParaRPr lang="es-ES"/>
        </a:p>
      </dgm:t>
    </dgm:pt>
    <dgm:pt modelId="{F3262922-5444-475B-A8A5-4E0080EC5A07}" type="sibTrans" cxnId="{27023130-60F2-4A1E-9E24-9E6D2322005C}">
      <dgm:prSet/>
      <dgm:spPr/>
      <dgm:t>
        <a:bodyPr/>
        <a:lstStyle/>
        <a:p>
          <a:endParaRPr lang="es-ES"/>
        </a:p>
      </dgm:t>
    </dgm:pt>
    <dgm:pt modelId="{A6BA58F4-6A56-478E-AA88-39C4EAC14FDB}">
      <dgm:prSet phldrT="[Texto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PE" dirty="0" smtClean="0"/>
            <a:t>No pagan Derecho de aprovechamiento</a:t>
          </a:r>
          <a:endParaRPr lang="es-ES" dirty="0"/>
        </a:p>
      </dgm:t>
    </dgm:pt>
    <dgm:pt modelId="{21E8C75D-BE24-46BA-8EEE-FAAFE5419827}" type="parTrans" cxnId="{6936C6DD-C359-4AB9-BA9A-B0157397780B}">
      <dgm:prSet/>
      <dgm:spPr/>
      <dgm:t>
        <a:bodyPr/>
        <a:lstStyle/>
        <a:p>
          <a:endParaRPr lang="es-ES"/>
        </a:p>
      </dgm:t>
    </dgm:pt>
    <dgm:pt modelId="{91F95A3A-0BAB-48D2-BD79-BCF1A9F89B43}" type="sibTrans" cxnId="{6936C6DD-C359-4AB9-BA9A-B0157397780B}">
      <dgm:prSet/>
      <dgm:spPr/>
      <dgm:t>
        <a:bodyPr/>
        <a:lstStyle/>
        <a:p>
          <a:endParaRPr lang="es-ES"/>
        </a:p>
      </dgm:t>
    </dgm:pt>
    <dgm:pt modelId="{39DF0512-72E7-451B-A7A2-E7D41E652643}">
      <dgm:prSet phldrT="[Texto]"/>
      <dgm:spPr/>
      <dgm:t>
        <a:bodyPr/>
        <a:lstStyle/>
        <a:p>
          <a:r>
            <a:rPr lang="es-PE" dirty="0" smtClean="0"/>
            <a:t>No pagan Derecho de aprovechamiento</a:t>
          </a:r>
          <a:endParaRPr lang="es-ES" dirty="0"/>
        </a:p>
      </dgm:t>
    </dgm:pt>
    <dgm:pt modelId="{D4923576-747E-4BE2-B260-F7637063D4F4}" type="parTrans" cxnId="{8C8B53B5-78D5-42D5-8304-E2DBFDC6569A}">
      <dgm:prSet/>
      <dgm:spPr/>
      <dgm:t>
        <a:bodyPr/>
        <a:lstStyle/>
        <a:p>
          <a:endParaRPr lang="es-ES"/>
        </a:p>
      </dgm:t>
    </dgm:pt>
    <dgm:pt modelId="{EF3D9471-4CB8-45E0-A997-9B1D128F77CA}" type="sibTrans" cxnId="{8C8B53B5-78D5-42D5-8304-E2DBFDC6569A}">
      <dgm:prSet/>
      <dgm:spPr/>
      <dgm:t>
        <a:bodyPr/>
        <a:lstStyle/>
        <a:p>
          <a:endParaRPr lang="es-ES"/>
        </a:p>
      </dgm:t>
    </dgm:pt>
    <dgm:pt modelId="{33FC39A3-E00C-4FFE-9386-FA83A063ACE0}">
      <dgm:prSet phldrT="[Texto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PE" dirty="0" smtClean="0"/>
            <a:t>Titular emite las guías de transporte en caso de sp. nativas</a:t>
          </a:r>
          <a:endParaRPr lang="es-ES" dirty="0"/>
        </a:p>
      </dgm:t>
    </dgm:pt>
    <dgm:pt modelId="{C3BAF055-7D1D-4E5A-800E-6440DF653108}" type="parTrans" cxnId="{632D5F92-C137-4CAE-9949-C705719F4143}">
      <dgm:prSet/>
      <dgm:spPr/>
      <dgm:t>
        <a:bodyPr/>
        <a:lstStyle/>
        <a:p>
          <a:endParaRPr lang="es-ES"/>
        </a:p>
      </dgm:t>
    </dgm:pt>
    <dgm:pt modelId="{C647576C-9498-44A5-8CF2-EBCDDB36BCD3}" type="sibTrans" cxnId="{632D5F92-C137-4CAE-9949-C705719F4143}">
      <dgm:prSet/>
      <dgm:spPr/>
      <dgm:t>
        <a:bodyPr/>
        <a:lstStyle/>
        <a:p>
          <a:endParaRPr lang="es-ES"/>
        </a:p>
      </dgm:t>
    </dgm:pt>
    <dgm:pt modelId="{59574CB6-EE60-49D9-BAF3-7A0D5F6257A3}">
      <dgm:prSet phldrT="[Texto]"/>
      <dgm:spPr/>
      <dgm:t>
        <a:bodyPr/>
        <a:lstStyle/>
        <a:p>
          <a:r>
            <a:rPr lang="es-PE" dirty="0" smtClean="0"/>
            <a:t>Titular emite las guías de transporte en caso de sp. nativas</a:t>
          </a:r>
          <a:endParaRPr lang="es-ES" dirty="0"/>
        </a:p>
      </dgm:t>
    </dgm:pt>
    <dgm:pt modelId="{857829E4-2119-4C57-A68F-5AA6D8B93A53}" type="parTrans" cxnId="{DF74244B-A328-49B1-A400-2C0A14B93B2E}">
      <dgm:prSet/>
      <dgm:spPr/>
      <dgm:t>
        <a:bodyPr/>
        <a:lstStyle/>
        <a:p>
          <a:endParaRPr lang="es-ES"/>
        </a:p>
      </dgm:t>
    </dgm:pt>
    <dgm:pt modelId="{467747E1-6A9B-4722-81EA-5E33B9B4C1A1}" type="sibTrans" cxnId="{DF74244B-A328-49B1-A400-2C0A14B93B2E}">
      <dgm:prSet/>
      <dgm:spPr/>
      <dgm:t>
        <a:bodyPr/>
        <a:lstStyle/>
        <a:p>
          <a:endParaRPr lang="es-ES"/>
        </a:p>
      </dgm:t>
    </dgm:pt>
    <dgm:pt modelId="{7237F61A-8268-4CAB-A72A-AF1A12E6FE73}" type="pres">
      <dgm:prSet presAssocID="{FF5C1F43-7A7F-4B75-9DD6-545990FB55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E4DAFC2-DF43-4144-808F-069E69B5635A}" type="pres">
      <dgm:prSet presAssocID="{DA343765-96A7-49D6-9BAA-F195C5F6C893}" presName="composite" presStyleCnt="0"/>
      <dgm:spPr/>
    </dgm:pt>
    <dgm:pt modelId="{6F14379F-7A30-41EE-AF65-0F5E999DD8EE}" type="pres">
      <dgm:prSet presAssocID="{DA343765-96A7-49D6-9BAA-F195C5F6C89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CA11F4-B7EB-47EA-9BA2-3018A4AEF223}" type="pres">
      <dgm:prSet presAssocID="{DA343765-96A7-49D6-9BAA-F195C5F6C893}" presName="desTx" presStyleLbl="alignAccFollowNode1" presStyleIdx="0" presStyleCnt="3" custAng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4D27D3-09EB-4AB0-84FF-E449E36D9E03}" type="pres">
      <dgm:prSet presAssocID="{8E74D5C9-B388-4342-95C5-1D6410ED08F6}" presName="space" presStyleCnt="0"/>
      <dgm:spPr/>
    </dgm:pt>
    <dgm:pt modelId="{B8BE78D6-0A71-4CCE-80E2-E17CBC7465A4}" type="pres">
      <dgm:prSet presAssocID="{35800E6D-956A-4ABE-9C4F-97CC65DC5493}" presName="composite" presStyleCnt="0"/>
      <dgm:spPr/>
    </dgm:pt>
    <dgm:pt modelId="{7B9CC3CF-68DF-4071-9019-9DBE08B3D844}" type="pres">
      <dgm:prSet presAssocID="{35800E6D-956A-4ABE-9C4F-97CC65DC5493}" presName="parTx" presStyleLbl="alignNode1" presStyleIdx="1" presStyleCnt="3" custScaleX="1107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F5EAA9-B9DC-49DA-B18E-26A155DD7DC8}" type="pres">
      <dgm:prSet presAssocID="{35800E6D-956A-4ABE-9C4F-97CC65DC5493}" presName="desTx" presStyleLbl="alignAccFollowNode1" presStyleIdx="1" presStyleCnt="3" custScaleX="1112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E86D14-7265-4933-BFF2-1C419BD8D898}" type="pres">
      <dgm:prSet presAssocID="{7A966750-6203-4923-8EB1-ED512B085E57}" presName="space" presStyleCnt="0"/>
      <dgm:spPr/>
    </dgm:pt>
    <dgm:pt modelId="{09836EAE-45C0-4EB4-A98E-80BF7AA1A249}" type="pres">
      <dgm:prSet presAssocID="{CB9BC380-5580-442D-AF4B-1926A2345970}" presName="composite" presStyleCnt="0"/>
      <dgm:spPr/>
    </dgm:pt>
    <dgm:pt modelId="{15C51C65-AB8B-4D48-BD8B-6A7B420D4ED3}" type="pres">
      <dgm:prSet presAssocID="{CB9BC380-5580-442D-AF4B-1926A234597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044714-0F95-4D26-912B-E08356AD55A8}" type="pres">
      <dgm:prSet presAssocID="{CB9BC380-5580-442D-AF4B-1926A234597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EC6BC9E-1F7F-440A-9759-D08FE6747504}" type="presOf" srcId="{A6BA58F4-6A56-478E-AA88-39C4EAC14FDB}" destId="{72F5EAA9-B9DC-49DA-B18E-26A155DD7DC8}" srcOrd="0" destOrd="2" presId="urn:microsoft.com/office/officeart/2005/8/layout/hList1"/>
    <dgm:cxn modelId="{939BA69F-2671-4676-93F9-D93C1FBFA217}" type="presOf" srcId="{FF5C1F43-7A7F-4B75-9DD6-545990FB552E}" destId="{7237F61A-8268-4CAB-A72A-AF1A12E6FE73}" srcOrd="0" destOrd="0" presId="urn:microsoft.com/office/officeart/2005/8/layout/hList1"/>
    <dgm:cxn modelId="{6AA4B179-B0BC-4F55-980E-F6E7A4C3C077}" srcId="{35800E6D-956A-4ABE-9C4F-97CC65DC5493}" destId="{D952E902-A2C0-4D24-8E1A-78B036DEECF5}" srcOrd="0" destOrd="0" parTransId="{A123BD9B-DA2D-4DEE-AB61-656BF4DE350E}" sibTransId="{DBC06145-18CE-465E-A780-4796DECBAFF2}"/>
    <dgm:cxn modelId="{E2EA0D2B-3E7A-4E4B-9C84-8AF2FDB1FFED}" type="presOf" srcId="{39DF0512-72E7-451B-A7A2-E7D41E652643}" destId="{A7044714-0F95-4D26-912B-E08356AD55A8}" srcOrd="0" destOrd="2" presId="urn:microsoft.com/office/officeart/2005/8/layout/hList1"/>
    <dgm:cxn modelId="{5631AB18-F211-4887-8F24-EFEF355FA3C6}" srcId="{FF5C1F43-7A7F-4B75-9DD6-545990FB552E}" destId="{35800E6D-956A-4ABE-9C4F-97CC65DC5493}" srcOrd="1" destOrd="0" parTransId="{F5EAF73F-252F-4FB5-874D-9071B47CB637}" sibTransId="{7A966750-6203-4923-8EB1-ED512B085E57}"/>
    <dgm:cxn modelId="{0D85BBAA-FDCF-404D-874E-3AD98AE06343}" type="presOf" srcId="{CB9BC380-5580-442D-AF4B-1926A2345970}" destId="{15C51C65-AB8B-4D48-BD8B-6A7B420D4ED3}" srcOrd="0" destOrd="0" presId="urn:microsoft.com/office/officeart/2005/8/layout/hList1"/>
    <dgm:cxn modelId="{98BE271B-5321-43BC-B119-52E6AA7B87B8}" srcId="{DA343765-96A7-49D6-9BAA-F195C5F6C893}" destId="{ECB6746C-40FF-45C7-BF51-D725BBCEBAD2}" srcOrd="0" destOrd="0" parTransId="{020B0158-379C-434E-B3D0-E7C42BB2C800}" sibTransId="{0258E392-A744-436C-BF2C-D03E4D814D89}"/>
    <dgm:cxn modelId="{48B18A6F-568C-4D03-AEBC-7968A3315BFB}" type="presOf" srcId="{2D91BDE6-7F96-410E-9240-8BF8430C9F83}" destId="{D8CA11F4-B7EB-47EA-9BA2-3018A4AEF223}" srcOrd="0" destOrd="1" presId="urn:microsoft.com/office/officeart/2005/8/layout/hList1"/>
    <dgm:cxn modelId="{8C8B53B5-78D5-42D5-8304-E2DBFDC6569A}" srcId="{CB9BC380-5580-442D-AF4B-1926A2345970}" destId="{39DF0512-72E7-451B-A7A2-E7D41E652643}" srcOrd="2" destOrd="0" parTransId="{D4923576-747E-4BE2-B260-F7637063D4F4}" sibTransId="{EF3D9471-4CB8-45E0-A997-9B1D128F77CA}"/>
    <dgm:cxn modelId="{6909A573-68D3-45EA-97FE-DF4FA37B1BB0}" srcId="{CB9BC380-5580-442D-AF4B-1926A2345970}" destId="{59A1964C-FD7C-411B-8FAD-FBDAA37A2FD6}" srcOrd="1" destOrd="0" parTransId="{E00044C8-C880-42F5-88AE-1878386921E2}" sibTransId="{B5B57C6A-CC82-4B87-B1DD-7423CB54941A}"/>
    <dgm:cxn modelId="{96AA3EBA-B3A1-499A-8D77-586AB7097056}" type="presOf" srcId="{37294FA1-E537-4734-8BB9-BED0ED84B23C}" destId="{D8CA11F4-B7EB-47EA-9BA2-3018A4AEF223}" srcOrd="0" destOrd="2" presId="urn:microsoft.com/office/officeart/2005/8/layout/hList1"/>
    <dgm:cxn modelId="{DF74244B-A328-49B1-A400-2C0A14B93B2E}" srcId="{CB9BC380-5580-442D-AF4B-1926A2345970}" destId="{59574CB6-EE60-49D9-BAF3-7A0D5F6257A3}" srcOrd="3" destOrd="0" parTransId="{857829E4-2119-4C57-A68F-5AA6D8B93A53}" sibTransId="{467747E1-6A9B-4722-81EA-5E33B9B4C1A1}"/>
    <dgm:cxn modelId="{6936C6DD-C359-4AB9-BA9A-B0157397780B}" srcId="{35800E6D-956A-4ABE-9C4F-97CC65DC5493}" destId="{A6BA58F4-6A56-478E-AA88-39C4EAC14FDB}" srcOrd="2" destOrd="0" parTransId="{21E8C75D-BE24-46BA-8EEE-FAAFE5419827}" sibTransId="{91F95A3A-0BAB-48D2-BD79-BCF1A9F89B43}"/>
    <dgm:cxn modelId="{7C2706DD-AB81-4E40-9912-F24A25ACDE23}" srcId="{FF5C1F43-7A7F-4B75-9DD6-545990FB552E}" destId="{DA343765-96A7-49D6-9BAA-F195C5F6C893}" srcOrd="0" destOrd="0" parTransId="{F8762C75-EA4F-4AB6-9628-953E044F55C5}" sibTransId="{8E74D5C9-B388-4342-95C5-1D6410ED08F6}"/>
    <dgm:cxn modelId="{6DA207D6-2D0B-4D92-92D2-EC2A8D1226C3}" type="presOf" srcId="{ECB6746C-40FF-45C7-BF51-D725BBCEBAD2}" destId="{D8CA11F4-B7EB-47EA-9BA2-3018A4AEF223}" srcOrd="0" destOrd="0" presId="urn:microsoft.com/office/officeart/2005/8/layout/hList1"/>
    <dgm:cxn modelId="{39699C18-7E85-4262-B62B-58CF5CD26C37}" srcId="{DA343765-96A7-49D6-9BAA-F195C5F6C893}" destId="{2D91BDE6-7F96-410E-9240-8BF8430C9F83}" srcOrd="1" destOrd="0" parTransId="{79ACA36C-9AF8-4C63-8226-4EBD88C9D8EC}" sibTransId="{EA5A7216-EE7C-4CAF-9A7A-CE98B23F9955}"/>
    <dgm:cxn modelId="{BA9E0A25-AC59-45DE-BCFB-1C6C89FE58C0}" srcId="{35800E6D-956A-4ABE-9C4F-97CC65DC5493}" destId="{FE37D277-C2EA-4944-A33A-2EDA0474F687}" srcOrd="1" destOrd="0" parTransId="{011485AA-B347-46C0-8D51-F733FAA9C32F}" sibTransId="{3AF0DC76-82AD-4322-ADD1-4E00178C6BC5}"/>
    <dgm:cxn modelId="{C62FA012-14FC-434D-88B1-FC3508066537}" srcId="{FF5C1F43-7A7F-4B75-9DD6-545990FB552E}" destId="{CB9BC380-5580-442D-AF4B-1926A2345970}" srcOrd="2" destOrd="0" parTransId="{3C3B74D1-E6D3-47FF-A23B-C5BEF0A5DC50}" sibTransId="{7FB73B4C-4CE5-4A09-9399-FFF78679E725}"/>
    <dgm:cxn modelId="{F4036DCB-61CE-4219-BDEA-F27F5106CEF0}" type="presOf" srcId="{35800E6D-956A-4ABE-9C4F-97CC65DC5493}" destId="{7B9CC3CF-68DF-4071-9019-9DBE08B3D844}" srcOrd="0" destOrd="0" presId="urn:microsoft.com/office/officeart/2005/8/layout/hList1"/>
    <dgm:cxn modelId="{E6A4A0EF-A8AB-4D79-ABA7-0D1287362359}" type="presOf" srcId="{DA343765-96A7-49D6-9BAA-F195C5F6C893}" destId="{6F14379F-7A30-41EE-AF65-0F5E999DD8EE}" srcOrd="0" destOrd="0" presId="urn:microsoft.com/office/officeart/2005/8/layout/hList1"/>
    <dgm:cxn modelId="{CDB619AC-8EE7-4CC5-96C7-A06CC384422F}" type="presOf" srcId="{D952E902-A2C0-4D24-8E1A-78B036DEECF5}" destId="{72F5EAA9-B9DC-49DA-B18E-26A155DD7DC8}" srcOrd="0" destOrd="0" presId="urn:microsoft.com/office/officeart/2005/8/layout/hList1"/>
    <dgm:cxn modelId="{0D98E5C5-77DF-4BDE-9FDC-137A431059D4}" type="presOf" srcId="{E9FA318C-E932-4FBA-81AC-AB85495CEBAE}" destId="{A7044714-0F95-4D26-912B-E08356AD55A8}" srcOrd="0" destOrd="0" presId="urn:microsoft.com/office/officeart/2005/8/layout/hList1"/>
    <dgm:cxn modelId="{B095CA29-505E-4A2B-AECF-CD2284296C02}" type="presOf" srcId="{33FC39A3-E00C-4FFE-9386-FA83A063ACE0}" destId="{72F5EAA9-B9DC-49DA-B18E-26A155DD7DC8}" srcOrd="0" destOrd="3" presId="urn:microsoft.com/office/officeart/2005/8/layout/hList1"/>
    <dgm:cxn modelId="{E510A266-3959-4F3E-9F20-050FC8025D3D}" type="presOf" srcId="{59574CB6-EE60-49D9-BAF3-7A0D5F6257A3}" destId="{A7044714-0F95-4D26-912B-E08356AD55A8}" srcOrd="0" destOrd="3" presId="urn:microsoft.com/office/officeart/2005/8/layout/hList1"/>
    <dgm:cxn modelId="{632D5F92-C137-4CAE-9949-C705719F4143}" srcId="{35800E6D-956A-4ABE-9C4F-97CC65DC5493}" destId="{33FC39A3-E00C-4FFE-9386-FA83A063ACE0}" srcOrd="3" destOrd="0" parTransId="{C3BAF055-7D1D-4E5A-800E-6440DF653108}" sibTransId="{C647576C-9498-44A5-8CF2-EBCDDB36BCD3}"/>
    <dgm:cxn modelId="{27023130-60F2-4A1E-9E24-9E6D2322005C}" srcId="{DA343765-96A7-49D6-9BAA-F195C5F6C893}" destId="{06AF8E9A-ED4B-480E-969B-E9F853A8BDFD}" srcOrd="3" destOrd="0" parTransId="{77D989AB-B134-4131-ABF1-6FE098572415}" sibTransId="{F3262922-5444-475B-A8A5-4E0080EC5A07}"/>
    <dgm:cxn modelId="{5D10FCB9-3B2A-4F74-8838-8ACCB59EBB5E}" type="presOf" srcId="{FE37D277-C2EA-4944-A33A-2EDA0474F687}" destId="{72F5EAA9-B9DC-49DA-B18E-26A155DD7DC8}" srcOrd="0" destOrd="1" presId="urn:microsoft.com/office/officeart/2005/8/layout/hList1"/>
    <dgm:cxn modelId="{62619DE3-A5A8-43FE-8FBB-DE970F10B037}" srcId="{DA343765-96A7-49D6-9BAA-F195C5F6C893}" destId="{37294FA1-E537-4734-8BB9-BED0ED84B23C}" srcOrd="2" destOrd="0" parTransId="{10E55855-00DD-4A58-AB75-F69CF3CC2CB3}" sibTransId="{F1585556-7379-43B7-895F-DAF79AF707AF}"/>
    <dgm:cxn modelId="{F5D5205D-2FFE-4BBC-A9A2-E57DF2C04566}" srcId="{CB9BC380-5580-442D-AF4B-1926A2345970}" destId="{E9FA318C-E932-4FBA-81AC-AB85495CEBAE}" srcOrd="0" destOrd="0" parTransId="{959F0AA6-4AC7-459A-B5FA-3B494ED5B752}" sibTransId="{E0F17ACD-75A8-472A-B575-8504870CD852}"/>
    <dgm:cxn modelId="{EEBAE33F-0684-48EF-AE65-736D3D504E39}" type="presOf" srcId="{06AF8E9A-ED4B-480E-969B-E9F853A8BDFD}" destId="{D8CA11F4-B7EB-47EA-9BA2-3018A4AEF223}" srcOrd="0" destOrd="3" presId="urn:microsoft.com/office/officeart/2005/8/layout/hList1"/>
    <dgm:cxn modelId="{96D0FC0A-0CFE-486C-87E7-8D89A5C8F988}" type="presOf" srcId="{59A1964C-FD7C-411B-8FAD-FBDAA37A2FD6}" destId="{A7044714-0F95-4D26-912B-E08356AD55A8}" srcOrd="0" destOrd="1" presId="urn:microsoft.com/office/officeart/2005/8/layout/hList1"/>
    <dgm:cxn modelId="{2A346370-6B00-4318-A5B5-6FAF0D102284}" type="presParOf" srcId="{7237F61A-8268-4CAB-A72A-AF1A12E6FE73}" destId="{AE4DAFC2-DF43-4144-808F-069E69B5635A}" srcOrd="0" destOrd="0" presId="urn:microsoft.com/office/officeart/2005/8/layout/hList1"/>
    <dgm:cxn modelId="{52B44A6B-7B90-4B73-BB05-42CB8BEACADF}" type="presParOf" srcId="{AE4DAFC2-DF43-4144-808F-069E69B5635A}" destId="{6F14379F-7A30-41EE-AF65-0F5E999DD8EE}" srcOrd="0" destOrd="0" presId="urn:microsoft.com/office/officeart/2005/8/layout/hList1"/>
    <dgm:cxn modelId="{FE8DE1DF-5F52-4771-A8E3-732B439E2860}" type="presParOf" srcId="{AE4DAFC2-DF43-4144-808F-069E69B5635A}" destId="{D8CA11F4-B7EB-47EA-9BA2-3018A4AEF223}" srcOrd="1" destOrd="0" presId="urn:microsoft.com/office/officeart/2005/8/layout/hList1"/>
    <dgm:cxn modelId="{D0D0C09A-23C7-42DB-945C-5DFEBA2090EB}" type="presParOf" srcId="{7237F61A-8268-4CAB-A72A-AF1A12E6FE73}" destId="{634D27D3-09EB-4AB0-84FF-E449E36D9E03}" srcOrd="1" destOrd="0" presId="urn:microsoft.com/office/officeart/2005/8/layout/hList1"/>
    <dgm:cxn modelId="{7C7438DD-6D27-4388-B6A8-59EAB457E582}" type="presParOf" srcId="{7237F61A-8268-4CAB-A72A-AF1A12E6FE73}" destId="{B8BE78D6-0A71-4CCE-80E2-E17CBC7465A4}" srcOrd="2" destOrd="0" presId="urn:microsoft.com/office/officeart/2005/8/layout/hList1"/>
    <dgm:cxn modelId="{59C46ED0-DA10-4AC3-A482-3147399E8688}" type="presParOf" srcId="{B8BE78D6-0A71-4CCE-80E2-E17CBC7465A4}" destId="{7B9CC3CF-68DF-4071-9019-9DBE08B3D844}" srcOrd="0" destOrd="0" presId="urn:microsoft.com/office/officeart/2005/8/layout/hList1"/>
    <dgm:cxn modelId="{1BDB5376-FBDA-4B1A-AC0A-B14731AF4735}" type="presParOf" srcId="{B8BE78D6-0A71-4CCE-80E2-E17CBC7465A4}" destId="{72F5EAA9-B9DC-49DA-B18E-26A155DD7DC8}" srcOrd="1" destOrd="0" presId="urn:microsoft.com/office/officeart/2005/8/layout/hList1"/>
    <dgm:cxn modelId="{99B79A79-8B80-4916-86A9-C10BA5ABD061}" type="presParOf" srcId="{7237F61A-8268-4CAB-A72A-AF1A12E6FE73}" destId="{A6E86D14-7265-4933-BFF2-1C419BD8D898}" srcOrd="3" destOrd="0" presId="urn:microsoft.com/office/officeart/2005/8/layout/hList1"/>
    <dgm:cxn modelId="{4CEE9F58-23B8-4940-883B-1FB1641E401A}" type="presParOf" srcId="{7237F61A-8268-4CAB-A72A-AF1A12E6FE73}" destId="{09836EAE-45C0-4EB4-A98E-80BF7AA1A249}" srcOrd="4" destOrd="0" presId="urn:microsoft.com/office/officeart/2005/8/layout/hList1"/>
    <dgm:cxn modelId="{8D5F1E91-6FCC-49D1-AA2B-C5C553B47908}" type="presParOf" srcId="{09836EAE-45C0-4EB4-A98E-80BF7AA1A249}" destId="{15C51C65-AB8B-4D48-BD8B-6A7B420D4ED3}" srcOrd="0" destOrd="0" presId="urn:microsoft.com/office/officeart/2005/8/layout/hList1"/>
    <dgm:cxn modelId="{B57C8078-0353-4CD9-877F-177E18A389CF}" type="presParOf" srcId="{09836EAE-45C0-4EB4-A98E-80BF7AA1A249}" destId="{A7044714-0F95-4D26-912B-E08356AD55A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452587-2FBB-498D-990B-CC1F3883902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E032346-1FEE-490F-B95D-E0AE696C0C1A}">
      <dgm:prSet phldrT="[Texto]" custT="1"/>
      <dgm:spPr/>
      <dgm:t>
        <a:bodyPr/>
        <a:lstStyle/>
        <a:p>
          <a:pPr algn="ctr"/>
          <a:r>
            <a:rPr lang="es-PE" sz="2000" dirty="0" smtClean="0"/>
            <a:t>Planes de manejo agroforestal requieren</a:t>
          </a:r>
          <a:endParaRPr lang="es-ES" sz="2000" dirty="0"/>
        </a:p>
      </dgm:t>
    </dgm:pt>
    <dgm:pt modelId="{2C42CAA0-BCEB-4371-BEC7-76C8846C7C16}" type="parTrans" cxnId="{2150DC0A-5388-4B2E-A2F8-ACD05C2FE97E}">
      <dgm:prSet/>
      <dgm:spPr/>
      <dgm:t>
        <a:bodyPr/>
        <a:lstStyle/>
        <a:p>
          <a:endParaRPr lang="es-ES"/>
        </a:p>
      </dgm:t>
    </dgm:pt>
    <dgm:pt modelId="{A21BA9DE-5FBF-4442-8680-8F8C41340EC4}" type="sibTrans" cxnId="{2150DC0A-5388-4B2E-A2F8-ACD05C2FE97E}">
      <dgm:prSet/>
      <dgm:spPr/>
      <dgm:t>
        <a:bodyPr/>
        <a:lstStyle/>
        <a:p>
          <a:endParaRPr lang="es-ES"/>
        </a:p>
      </dgm:t>
    </dgm:pt>
    <dgm:pt modelId="{D5D864D5-A7CB-489A-B0F3-C5A5C6C70EF2}">
      <dgm:prSet phldrT="[Texto]" custT="1"/>
      <dgm:spPr/>
      <dgm:t>
        <a:bodyPr/>
        <a:lstStyle/>
        <a:p>
          <a:r>
            <a:rPr lang="es-PE" sz="1800" b="1" dirty="0" smtClean="0"/>
            <a:t>Mantener el área bajo conducción de sistemas agroforestales</a:t>
          </a:r>
          <a:endParaRPr lang="es-ES" sz="1800" b="1" dirty="0"/>
        </a:p>
      </dgm:t>
    </dgm:pt>
    <dgm:pt modelId="{88218181-4D63-495F-84C0-D24FA38B61F5}" type="parTrans" cxnId="{53EDF909-06A5-43E6-B624-99AE65315289}">
      <dgm:prSet/>
      <dgm:spPr/>
      <dgm:t>
        <a:bodyPr/>
        <a:lstStyle/>
        <a:p>
          <a:endParaRPr lang="es-ES"/>
        </a:p>
      </dgm:t>
    </dgm:pt>
    <dgm:pt modelId="{BAD4AB90-2D7B-44AF-A626-2269587DD659}" type="sibTrans" cxnId="{53EDF909-06A5-43E6-B624-99AE65315289}">
      <dgm:prSet/>
      <dgm:spPr/>
      <dgm:t>
        <a:bodyPr/>
        <a:lstStyle/>
        <a:p>
          <a:endParaRPr lang="es-ES"/>
        </a:p>
      </dgm:t>
    </dgm:pt>
    <dgm:pt modelId="{55703798-7C89-4D44-BBCF-C6F5C687F42A}">
      <dgm:prSet phldrT="[Texto]" custT="1"/>
      <dgm:spPr/>
      <dgm:t>
        <a:bodyPr/>
        <a:lstStyle/>
        <a:p>
          <a:r>
            <a:rPr lang="es-PE" sz="1800" b="1" dirty="0" smtClean="0"/>
            <a:t>Mantener o incrementar los bosques remanentes</a:t>
          </a:r>
          <a:endParaRPr lang="es-ES" sz="1800" b="1" dirty="0"/>
        </a:p>
      </dgm:t>
    </dgm:pt>
    <dgm:pt modelId="{9364CBE5-2CCD-4026-81F2-4B2A7EC88F0A}" type="parTrans" cxnId="{038166B6-F5A6-46C2-B7E9-33A8A2B052EF}">
      <dgm:prSet/>
      <dgm:spPr/>
      <dgm:t>
        <a:bodyPr/>
        <a:lstStyle/>
        <a:p>
          <a:endParaRPr lang="es-ES"/>
        </a:p>
      </dgm:t>
    </dgm:pt>
    <dgm:pt modelId="{2CAB3DD2-B839-44B2-A739-D08A24E145BA}" type="sibTrans" cxnId="{038166B6-F5A6-46C2-B7E9-33A8A2B052EF}">
      <dgm:prSet/>
      <dgm:spPr/>
      <dgm:t>
        <a:bodyPr/>
        <a:lstStyle/>
        <a:p>
          <a:endParaRPr lang="es-ES"/>
        </a:p>
      </dgm:t>
    </dgm:pt>
    <dgm:pt modelId="{089C2C1F-F602-4520-9A9E-30D63D95854A}">
      <dgm:prSet phldrT="[Texto]" custT="1"/>
      <dgm:spPr/>
      <dgm:t>
        <a:bodyPr/>
        <a:lstStyle/>
        <a:p>
          <a:r>
            <a:rPr lang="es-PE" sz="1800" b="1" dirty="0" smtClean="0"/>
            <a:t>Recuperar la cobertura forestal</a:t>
          </a:r>
        </a:p>
        <a:p>
          <a:endParaRPr lang="es-PE" sz="2400" b="1" dirty="0" smtClean="0"/>
        </a:p>
        <a:p>
          <a:r>
            <a:rPr lang="es-PE" sz="1800" b="1" dirty="0" smtClean="0"/>
            <a:t>Conservar suelos y aguas</a:t>
          </a:r>
        </a:p>
        <a:p>
          <a:endParaRPr lang="es-ES" sz="2400" dirty="0"/>
        </a:p>
      </dgm:t>
    </dgm:pt>
    <dgm:pt modelId="{A9BF75E4-DFAF-48C6-B87C-2B91086426B2}" type="parTrans" cxnId="{6EA4B276-4D30-428B-B07F-51149B37C5E3}">
      <dgm:prSet/>
      <dgm:spPr/>
      <dgm:t>
        <a:bodyPr/>
        <a:lstStyle/>
        <a:p>
          <a:endParaRPr lang="es-ES"/>
        </a:p>
      </dgm:t>
    </dgm:pt>
    <dgm:pt modelId="{BBE2ABF7-0006-4CFA-BAD6-63A5FB41CFDB}" type="sibTrans" cxnId="{6EA4B276-4D30-428B-B07F-51149B37C5E3}">
      <dgm:prSet/>
      <dgm:spPr/>
      <dgm:t>
        <a:bodyPr/>
        <a:lstStyle/>
        <a:p>
          <a:endParaRPr lang="es-ES"/>
        </a:p>
      </dgm:t>
    </dgm:pt>
    <dgm:pt modelId="{39A3EE99-A2D4-4645-965B-8B801C0293E2}" type="pres">
      <dgm:prSet presAssocID="{77452587-2FBB-498D-990B-CC1F3883902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71C9207-1D67-4CEB-B46D-76823C20DCB1}" type="pres">
      <dgm:prSet presAssocID="{1E032346-1FEE-490F-B95D-E0AE696C0C1A}" presName="thickLine" presStyleLbl="alignNode1" presStyleIdx="0" presStyleCnt="1"/>
      <dgm:spPr/>
    </dgm:pt>
    <dgm:pt modelId="{2D1871CA-BC3D-4DDA-B2F7-AD573A9D6622}" type="pres">
      <dgm:prSet presAssocID="{1E032346-1FEE-490F-B95D-E0AE696C0C1A}" presName="horz1" presStyleCnt="0"/>
      <dgm:spPr/>
    </dgm:pt>
    <dgm:pt modelId="{A2B7B306-86E6-4C1C-9DA6-0F81FC808CE3}" type="pres">
      <dgm:prSet presAssocID="{1E032346-1FEE-490F-B95D-E0AE696C0C1A}" presName="tx1" presStyleLbl="revTx" presStyleIdx="0" presStyleCnt="4" custScaleX="135285"/>
      <dgm:spPr/>
      <dgm:t>
        <a:bodyPr/>
        <a:lstStyle/>
        <a:p>
          <a:endParaRPr lang="es-ES"/>
        </a:p>
      </dgm:t>
    </dgm:pt>
    <dgm:pt modelId="{3F42E4F8-6323-47EF-8C35-91318C5279D9}" type="pres">
      <dgm:prSet presAssocID="{1E032346-1FEE-490F-B95D-E0AE696C0C1A}" presName="vert1" presStyleCnt="0"/>
      <dgm:spPr/>
    </dgm:pt>
    <dgm:pt modelId="{36F4F5CA-2CC2-4D14-BAB2-F8A2E4F256FB}" type="pres">
      <dgm:prSet presAssocID="{D5D864D5-A7CB-489A-B0F3-C5A5C6C70EF2}" presName="vertSpace2a" presStyleCnt="0"/>
      <dgm:spPr/>
    </dgm:pt>
    <dgm:pt modelId="{9D785FF1-4373-4012-B885-E5F05232DF73}" type="pres">
      <dgm:prSet presAssocID="{D5D864D5-A7CB-489A-B0F3-C5A5C6C70EF2}" presName="horz2" presStyleCnt="0"/>
      <dgm:spPr/>
    </dgm:pt>
    <dgm:pt modelId="{5CE1D307-247B-4CBD-8ED1-2E7E90FB9DF6}" type="pres">
      <dgm:prSet presAssocID="{D5D864D5-A7CB-489A-B0F3-C5A5C6C70EF2}" presName="horzSpace2" presStyleCnt="0"/>
      <dgm:spPr/>
    </dgm:pt>
    <dgm:pt modelId="{EB3E4D9F-323C-4A4E-B740-B5E0E127F478}" type="pres">
      <dgm:prSet presAssocID="{D5D864D5-A7CB-489A-B0F3-C5A5C6C70EF2}" presName="tx2" presStyleLbl="revTx" presStyleIdx="1" presStyleCnt="4" custScaleX="77828" custLinFactNeighborX="4721" custLinFactNeighborY="593"/>
      <dgm:spPr/>
      <dgm:t>
        <a:bodyPr/>
        <a:lstStyle/>
        <a:p>
          <a:endParaRPr lang="es-ES"/>
        </a:p>
      </dgm:t>
    </dgm:pt>
    <dgm:pt modelId="{2DD7496E-B5EF-4E61-8487-17614D869C14}" type="pres">
      <dgm:prSet presAssocID="{D5D864D5-A7CB-489A-B0F3-C5A5C6C70EF2}" presName="vert2" presStyleCnt="0"/>
      <dgm:spPr/>
    </dgm:pt>
    <dgm:pt modelId="{A224C2A8-C475-4DD4-A44F-92934B558466}" type="pres">
      <dgm:prSet presAssocID="{D5D864D5-A7CB-489A-B0F3-C5A5C6C70EF2}" presName="thinLine2b" presStyleLbl="callout" presStyleIdx="0" presStyleCnt="3" custLinFactY="-100000" custLinFactNeighborX="-160" custLinFactNeighborY="-109783"/>
      <dgm:spPr/>
    </dgm:pt>
    <dgm:pt modelId="{8E0A343D-05F6-4B7C-9B51-420065941301}" type="pres">
      <dgm:prSet presAssocID="{D5D864D5-A7CB-489A-B0F3-C5A5C6C70EF2}" presName="vertSpace2b" presStyleCnt="0"/>
      <dgm:spPr/>
    </dgm:pt>
    <dgm:pt modelId="{938C3696-2619-4895-8D66-931585462E76}" type="pres">
      <dgm:prSet presAssocID="{55703798-7C89-4D44-BBCF-C6F5C687F42A}" presName="horz2" presStyleCnt="0"/>
      <dgm:spPr/>
    </dgm:pt>
    <dgm:pt modelId="{9A4E66EF-B9FD-4592-982F-3D91CAD0DDEF}" type="pres">
      <dgm:prSet presAssocID="{55703798-7C89-4D44-BBCF-C6F5C687F42A}" presName="horzSpace2" presStyleCnt="0"/>
      <dgm:spPr/>
    </dgm:pt>
    <dgm:pt modelId="{9B69F4FD-62D5-4BC1-B619-89125941CE64}" type="pres">
      <dgm:prSet presAssocID="{55703798-7C89-4D44-BBCF-C6F5C687F42A}" presName="tx2" presStyleLbl="revTx" presStyleIdx="2" presStyleCnt="4" custScaleX="87413" custScaleY="125166" custLinFactNeighborX="6365" custLinFactNeighborY="-697"/>
      <dgm:spPr/>
      <dgm:t>
        <a:bodyPr/>
        <a:lstStyle/>
        <a:p>
          <a:endParaRPr lang="es-ES"/>
        </a:p>
      </dgm:t>
    </dgm:pt>
    <dgm:pt modelId="{46D1B36D-684D-44A0-A8D8-9992D5C8CAC4}" type="pres">
      <dgm:prSet presAssocID="{55703798-7C89-4D44-BBCF-C6F5C687F42A}" presName="vert2" presStyleCnt="0"/>
      <dgm:spPr/>
    </dgm:pt>
    <dgm:pt modelId="{A1674D58-6558-4060-8985-DA103ABCAEC8}" type="pres">
      <dgm:prSet presAssocID="{55703798-7C89-4D44-BBCF-C6F5C687F42A}" presName="thinLine2b" presStyleLbl="callout" presStyleIdx="1" presStyleCnt="3" custLinFactY="-300000" custLinFactNeighborX="321" custLinFactNeighborY="-344596"/>
      <dgm:spPr/>
    </dgm:pt>
    <dgm:pt modelId="{E717D099-8ED5-4816-9B9C-6F4299AFC0F4}" type="pres">
      <dgm:prSet presAssocID="{55703798-7C89-4D44-BBCF-C6F5C687F42A}" presName="vertSpace2b" presStyleCnt="0"/>
      <dgm:spPr/>
    </dgm:pt>
    <dgm:pt modelId="{5B9BA78D-0E6F-41BF-AB0E-DBF51EF11B29}" type="pres">
      <dgm:prSet presAssocID="{089C2C1F-F602-4520-9A9E-30D63D95854A}" presName="horz2" presStyleCnt="0"/>
      <dgm:spPr/>
    </dgm:pt>
    <dgm:pt modelId="{9B462E7C-3BC0-44D5-B9E3-DDDC8A0C5C02}" type="pres">
      <dgm:prSet presAssocID="{089C2C1F-F602-4520-9A9E-30D63D95854A}" presName="horzSpace2" presStyleCnt="0"/>
      <dgm:spPr/>
    </dgm:pt>
    <dgm:pt modelId="{D2AE5C80-C3F2-46E2-A53D-5208893FCA2F}" type="pres">
      <dgm:prSet presAssocID="{089C2C1F-F602-4520-9A9E-30D63D95854A}" presName="tx2" presStyleLbl="revTx" presStyleIdx="3" presStyleCnt="4" custScaleX="74540" custLinFactNeighborX="6365" custLinFactNeighborY="-9868"/>
      <dgm:spPr/>
      <dgm:t>
        <a:bodyPr/>
        <a:lstStyle/>
        <a:p>
          <a:endParaRPr lang="es-ES"/>
        </a:p>
      </dgm:t>
    </dgm:pt>
    <dgm:pt modelId="{ED6998C3-065C-46FF-AFB0-C2A48E30737A}" type="pres">
      <dgm:prSet presAssocID="{089C2C1F-F602-4520-9A9E-30D63D95854A}" presName="vert2" presStyleCnt="0"/>
      <dgm:spPr/>
    </dgm:pt>
    <dgm:pt modelId="{022CFFAB-56EA-492C-BD93-68F52738E9B1}" type="pres">
      <dgm:prSet presAssocID="{089C2C1F-F602-4520-9A9E-30D63D95854A}" presName="thinLine2b" presStyleLbl="callout" presStyleIdx="2" presStyleCnt="3" custLinFactY="-600000" custLinFactNeighborX="-962" custLinFactNeighborY="-668811"/>
      <dgm:spPr/>
      <dgm:t>
        <a:bodyPr/>
        <a:lstStyle/>
        <a:p>
          <a:endParaRPr lang="es-ES"/>
        </a:p>
      </dgm:t>
    </dgm:pt>
    <dgm:pt modelId="{4778065F-EAA2-4ECA-877D-AB988CBC9689}" type="pres">
      <dgm:prSet presAssocID="{089C2C1F-F602-4520-9A9E-30D63D95854A}" presName="vertSpace2b" presStyleCnt="0"/>
      <dgm:spPr/>
    </dgm:pt>
  </dgm:ptLst>
  <dgm:cxnLst>
    <dgm:cxn modelId="{038166B6-F5A6-46C2-B7E9-33A8A2B052EF}" srcId="{1E032346-1FEE-490F-B95D-E0AE696C0C1A}" destId="{55703798-7C89-4D44-BBCF-C6F5C687F42A}" srcOrd="1" destOrd="0" parTransId="{9364CBE5-2CCD-4026-81F2-4B2A7EC88F0A}" sibTransId="{2CAB3DD2-B839-44B2-A739-D08A24E145BA}"/>
    <dgm:cxn modelId="{5D0ED4FF-51D5-4E02-917B-9AB4F6AF7FDD}" type="presOf" srcId="{D5D864D5-A7CB-489A-B0F3-C5A5C6C70EF2}" destId="{EB3E4D9F-323C-4A4E-B740-B5E0E127F478}" srcOrd="0" destOrd="0" presId="urn:microsoft.com/office/officeart/2008/layout/LinedList"/>
    <dgm:cxn modelId="{2150DC0A-5388-4B2E-A2F8-ACD05C2FE97E}" srcId="{77452587-2FBB-498D-990B-CC1F3883902D}" destId="{1E032346-1FEE-490F-B95D-E0AE696C0C1A}" srcOrd="0" destOrd="0" parTransId="{2C42CAA0-BCEB-4371-BEC7-76C8846C7C16}" sibTransId="{A21BA9DE-5FBF-4442-8680-8F8C41340EC4}"/>
    <dgm:cxn modelId="{DF38BE45-DB66-4586-942F-C7DCBEC6DB2D}" type="presOf" srcId="{1E032346-1FEE-490F-B95D-E0AE696C0C1A}" destId="{A2B7B306-86E6-4C1C-9DA6-0F81FC808CE3}" srcOrd="0" destOrd="0" presId="urn:microsoft.com/office/officeart/2008/layout/LinedList"/>
    <dgm:cxn modelId="{0BBDD17A-2A55-41B7-8C41-66187BC6F9B5}" type="presOf" srcId="{55703798-7C89-4D44-BBCF-C6F5C687F42A}" destId="{9B69F4FD-62D5-4BC1-B619-89125941CE64}" srcOrd="0" destOrd="0" presId="urn:microsoft.com/office/officeart/2008/layout/LinedList"/>
    <dgm:cxn modelId="{53EDF909-06A5-43E6-B624-99AE65315289}" srcId="{1E032346-1FEE-490F-B95D-E0AE696C0C1A}" destId="{D5D864D5-A7CB-489A-B0F3-C5A5C6C70EF2}" srcOrd="0" destOrd="0" parTransId="{88218181-4D63-495F-84C0-D24FA38B61F5}" sibTransId="{BAD4AB90-2D7B-44AF-A626-2269587DD659}"/>
    <dgm:cxn modelId="{99768C83-FBE9-4D43-8432-160F04D2E35F}" type="presOf" srcId="{089C2C1F-F602-4520-9A9E-30D63D95854A}" destId="{D2AE5C80-C3F2-46E2-A53D-5208893FCA2F}" srcOrd="0" destOrd="0" presId="urn:microsoft.com/office/officeart/2008/layout/LinedList"/>
    <dgm:cxn modelId="{6EA4B276-4D30-428B-B07F-51149B37C5E3}" srcId="{1E032346-1FEE-490F-B95D-E0AE696C0C1A}" destId="{089C2C1F-F602-4520-9A9E-30D63D95854A}" srcOrd="2" destOrd="0" parTransId="{A9BF75E4-DFAF-48C6-B87C-2B91086426B2}" sibTransId="{BBE2ABF7-0006-4CFA-BAD6-63A5FB41CFDB}"/>
    <dgm:cxn modelId="{A35B97B9-A4EF-497F-B2D7-7BA6D8CD1FF1}" type="presOf" srcId="{77452587-2FBB-498D-990B-CC1F3883902D}" destId="{39A3EE99-A2D4-4645-965B-8B801C0293E2}" srcOrd="0" destOrd="0" presId="urn:microsoft.com/office/officeart/2008/layout/LinedList"/>
    <dgm:cxn modelId="{D4DF2626-AFDF-41F2-B1AA-FE550553FF31}" type="presParOf" srcId="{39A3EE99-A2D4-4645-965B-8B801C0293E2}" destId="{071C9207-1D67-4CEB-B46D-76823C20DCB1}" srcOrd="0" destOrd="0" presId="urn:microsoft.com/office/officeart/2008/layout/LinedList"/>
    <dgm:cxn modelId="{CFB0C7AB-F03C-40F2-86FD-9C6FA8C477A1}" type="presParOf" srcId="{39A3EE99-A2D4-4645-965B-8B801C0293E2}" destId="{2D1871CA-BC3D-4DDA-B2F7-AD573A9D6622}" srcOrd="1" destOrd="0" presId="urn:microsoft.com/office/officeart/2008/layout/LinedList"/>
    <dgm:cxn modelId="{1D8F5454-A2FD-4878-96D7-8560B5CCC784}" type="presParOf" srcId="{2D1871CA-BC3D-4DDA-B2F7-AD573A9D6622}" destId="{A2B7B306-86E6-4C1C-9DA6-0F81FC808CE3}" srcOrd="0" destOrd="0" presId="urn:microsoft.com/office/officeart/2008/layout/LinedList"/>
    <dgm:cxn modelId="{CB97B927-98D5-4CF4-B7F2-F356ED0FF353}" type="presParOf" srcId="{2D1871CA-BC3D-4DDA-B2F7-AD573A9D6622}" destId="{3F42E4F8-6323-47EF-8C35-91318C5279D9}" srcOrd="1" destOrd="0" presId="urn:microsoft.com/office/officeart/2008/layout/LinedList"/>
    <dgm:cxn modelId="{8809F696-4FD8-4A6C-A293-1DB96AAFCDA6}" type="presParOf" srcId="{3F42E4F8-6323-47EF-8C35-91318C5279D9}" destId="{36F4F5CA-2CC2-4D14-BAB2-F8A2E4F256FB}" srcOrd="0" destOrd="0" presId="urn:microsoft.com/office/officeart/2008/layout/LinedList"/>
    <dgm:cxn modelId="{1EC8F812-B5BF-46AF-9CBA-82EA7E40D96F}" type="presParOf" srcId="{3F42E4F8-6323-47EF-8C35-91318C5279D9}" destId="{9D785FF1-4373-4012-B885-E5F05232DF73}" srcOrd="1" destOrd="0" presId="urn:microsoft.com/office/officeart/2008/layout/LinedList"/>
    <dgm:cxn modelId="{6C58C7C5-985C-417B-A8B2-39BC3C9DC400}" type="presParOf" srcId="{9D785FF1-4373-4012-B885-E5F05232DF73}" destId="{5CE1D307-247B-4CBD-8ED1-2E7E90FB9DF6}" srcOrd="0" destOrd="0" presId="urn:microsoft.com/office/officeart/2008/layout/LinedList"/>
    <dgm:cxn modelId="{5E97E2FC-5D3B-4756-B8CA-5A346007C889}" type="presParOf" srcId="{9D785FF1-4373-4012-B885-E5F05232DF73}" destId="{EB3E4D9F-323C-4A4E-B740-B5E0E127F478}" srcOrd="1" destOrd="0" presId="urn:microsoft.com/office/officeart/2008/layout/LinedList"/>
    <dgm:cxn modelId="{8BB0CE0A-DC2A-4FC1-9AB0-A3003678A033}" type="presParOf" srcId="{9D785FF1-4373-4012-B885-E5F05232DF73}" destId="{2DD7496E-B5EF-4E61-8487-17614D869C14}" srcOrd="2" destOrd="0" presId="urn:microsoft.com/office/officeart/2008/layout/LinedList"/>
    <dgm:cxn modelId="{E8FC9D99-1B51-47B8-9E58-65924EFC6EF4}" type="presParOf" srcId="{3F42E4F8-6323-47EF-8C35-91318C5279D9}" destId="{A224C2A8-C475-4DD4-A44F-92934B558466}" srcOrd="2" destOrd="0" presId="urn:microsoft.com/office/officeart/2008/layout/LinedList"/>
    <dgm:cxn modelId="{DF966F87-86C1-41F8-A502-544352FC9078}" type="presParOf" srcId="{3F42E4F8-6323-47EF-8C35-91318C5279D9}" destId="{8E0A343D-05F6-4B7C-9B51-420065941301}" srcOrd="3" destOrd="0" presId="urn:microsoft.com/office/officeart/2008/layout/LinedList"/>
    <dgm:cxn modelId="{C49FE6F5-9C59-49A6-A55F-FEA820C357F4}" type="presParOf" srcId="{3F42E4F8-6323-47EF-8C35-91318C5279D9}" destId="{938C3696-2619-4895-8D66-931585462E76}" srcOrd="4" destOrd="0" presId="urn:microsoft.com/office/officeart/2008/layout/LinedList"/>
    <dgm:cxn modelId="{526FA7E4-B91E-466F-8D2A-83B3CDCFED3F}" type="presParOf" srcId="{938C3696-2619-4895-8D66-931585462E76}" destId="{9A4E66EF-B9FD-4592-982F-3D91CAD0DDEF}" srcOrd="0" destOrd="0" presId="urn:microsoft.com/office/officeart/2008/layout/LinedList"/>
    <dgm:cxn modelId="{41370DA2-0688-4E5A-AF4A-ADB24CAAA959}" type="presParOf" srcId="{938C3696-2619-4895-8D66-931585462E76}" destId="{9B69F4FD-62D5-4BC1-B619-89125941CE64}" srcOrd="1" destOrd="0" presId="urn:microsoft.com/office/officeart/2008/layout/LinedList"/>
    <dgm:cxn modelId="{C1F2B972-EB95-43F2-BFB4-EF0E437A2C0C}" type="presParOf" srcId="{938C3696-2619-4895-8D66-931585462E76}" destId="{46D1B36D-684D-44A0-A8D8-9992D5C8CAC4}" srcOrd="2" destOrd="0" presId="urn:microsoft.com/office/officeart/2008/layout/LinedList"/>
    <dgm:cxn modelId="{4B9D25F5-B960-4FB4-AC87-45CD5E3A0C1C}" type="presParOf" srcId="{3F42E4F8-6323-47EF-8C35-91318C5279D9}" destId="{A1674D58-6558-4060-8985-DA103ABCAEC8}" srcOrd="5" destOrd="0" presId="urn:microsoft.com/office/officeart/2008/layout/LinedList"/>
    <dgm:cxn modelId="{E5878854-8FDE-4D64-8EC6-C2447A92D7D9}" type="presParOf" srcId="{3F42E4F8-6323-47EF-8C35-91318C5279D9}" destId="{E717D099-8ED5-4816-9B9C-6F4299AFC0F4}" srcOrd="6" destOrd="0" presId="urn:microsoft.com/office/officeart/2008/layout/LinedList"/>
    <dgm:cxn modelId="{27125744-7346-4FA9-A9AF-262F244E9635}" type="presParOf" srcId="{3F42E4F8-6323-47EF-8C35-91318C5279D9}" destId="{5B9BA78D-0E6F-41BF-AB0E-DBF51EF11B29}" srcOrd="7" destOrd="0" presId="urn:microsoft.com/office/officeart/2008/layout/LinedList"/>
    <dgm:cxn modelId="{5AD5BB08-A673-474A-9101-8C7F13C96AD5}" type="presParOf" srcId="{5B9BA78D-0E6F-41BF-AB0E-DBF51EF11B29}" destId="{9B462E7C-3BC0-44D5-B9E3-DDDC8A0C5C02}" srcOrd="0" destOrd="0" presId="urn:microsoft.com/office/officeart/2008/layout/LinedList"/>
    <dgm:cxn modelId="{D090E0F8-397C-4367-9215-89140B89A1EE}" type="presParOf" srcId="{5B9BA78D-0E6F-41BF-AB0E-DBF51EF11B29}" destId="{D2AE5C80-C3F2-46E2-A53D-5208893FCA2F}" srcOrd="1" destOrd="0" presId="urn:microsoft.com/office/officeart/2008/layout/LinedList"/>
    <dgm:cxn modelId="{9328C1CD-0565-4871-84BE-1FDEEE721E19}" type="presParOf" srcId="{5B9BA78D-0E6F-41BF-AB0E-DBF51EF11B29}" destId="{ED6998C3-065C-46FF-AFB0-C2A48E30737A}" srcOrd="2" destOrd="0" presId="urn:microsoft.com/office/officeart/2008/layout/LinedList"/>
    <dgm:cxn modelId="{90DDE79E-6F53-4D76-BF59-D3299AB420AD}" type="presParOf" srcId="{3F42E4F8-6323-47EF-8C35-91318C5279D9}" destId="{022CFFAB-56EA-492C-BD93-68F52738E9B1}" srcOrd="8" destOrd="0" presId="urn:microsoft.com/office/officeart/2008/layout/LinedList"/>
    <dgm:cxn modelId="{C9FAE3E5-18E3-4ED2-A56B-71E0A0F28038}" type="presParOf" srcId="{3F42E4F8-6323-47EF-8C35-91318C5279D9}" destId="{4778065F-EAA2-4ECA-877D-AB988CBC9689}" srcOrd="9" destOrd="0" presId="urn:microsoft.com/office/officeart/2008/layout/LinedList"/>
  </dgm:cxnLst>
  <dgm:bg/>
  <dgm:whole>
    <a:ln>
      <a:solidFill>
        <a:schemeClr val="tx1">
          <a:alpha val="96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6B159E-2575-4A45-B8B7-35C87F8D48C4}" type="doc">
      <dgm:prSet loTypeId="urn:microsoft.com/office/officeart/2005/8/layout/hList3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70582B6F-E168-4D72-B4D8-88F57E5495A9}">
      <dgm:prSet phldrT="[Texto]" custT="1"/>
      <dgm:spPr/>
      <dgm:t>
        <a:bodyPr/>
        <a:lstStyle/>
        <a:p>
          <a:r>
            <a:rPr lang="es-PE" sz="3200" dirty="0" smtClean="0"/>
            <a:t>DISPOSICIONES GENERALES</a:t>
          </a:r>
          <a:endParaRPr lang="es-PE" sz="3200" dirty="0"/>
        </a:p>
      </dgm:t>
    </dgm:pt>
    <dgm:pt modelId="{E48A7889-AE39-424A-AE33-8CEB0B4BA425}" type="parTrans" cxnId="{FA6EEE9E-2BA5-4DC5-99CB-C911651E2CA1}">
      <dgm:prSet/>
      <dgm:spPr/>
      <dgm:t>
        <a:bodyPr/>
        <a:lstStyle/>
        <a:p>
          <a:endParaRPr lang="es-PE"/>
        </a:p>
      </dgm:t>
    </dgm:pt>
    <dgm:pt modelId="{47179990-646A-4626-8324-4157000ED223}" type="sibTrans" cxnId="{FA6EEE9E-2BA5-4DC5-99CB-C911651E2CA1}">
      <dgm:prSet/>
      <dgm:spPr/>
      <dgm:t>
        <a:bodyPr/>
        <a:lstStyle/>
        <a:p>
          <a:endParaRPr lang="es-PE"/>
        </a:p>
      </dgm:t>
    </dgm:pt>
    <dgm:pt modelId="{912E73A5-5C75-446E-909F-992A9F203A48}">
      <dgm:prSet phldrT="[Texto]" custT="1"/>
      <dgm:spPr/>
      <dgm:t>
        <a:bodyPr/>
        <a:lstStyle/>
        <a:p>
          <a:pPr algn="ctr"/>
          <a:endParaRPr lang="es-PE" sz="2000" dirty="0" smtClean="0"/>
        </a:p>
        <a:p>
          <a:pPr algn="ctr"/>
          <a:r>
            <a:rPr lang="es-PE" sz="1800" dirty="0" smtClean="0"/>
            <a:t>TITULOS HABILITANTES</a:t>
          </a:r>
        </a:p>
        <a:p>
          <a:pPr algn="just"/>
          <a:r>
            <a:rPr lang="es-PE" sz="1800" dirty="0" smtClean="0"/>
            <a:t>Titulares pueden desarrollar actividades del plan de manejo directamente o a través de terceros.</a:t>
          </a:r>
        </a:p>
        <a:p>
          <a:pPr algn="just"/>
          <a:r>
            <a:rPr lang="es-PE" sz="1800" dirty="0" smtClean="0"/>
            <a:t>Responsabilidad solidaria respecto del tercero que desarrolla actividad del plan de manejo. </a:t>
          </a:r>
        </a:p>
        <a:p>
          <a:pPr algn="just"/>
          <a:r>
            <a:rPr lang="es-PE" sz="1800" dirty="0" smtClean="0"/>
            <a:t>Titular debe demostrar capacidad técnica, económica y financiera, no debe contar con antecedentes penales. </a:t>
          </a:r>
        </a:p>
        <a:p>
          <a:pPr algn="just"/>
          <a:endParaRPr lang="es-PE" sz="2000" dirty="0" smtClean="0"/>
        </a:p>
        <a:p>
          <a:pPr algn="just"/>
          <a:endParaRPr lang="es-PE" sz="2000" dirty="0" smtClean="0"/>
        </a:p>
        <a:p>
          <a:pPr algn="ctr"/>
          <a:endParaRPr lang="es-PE" sz="2600" dirty="0"/>
        </a:p>
      </dgm:t>
    </dgm:pt>
    <dgm:pt modelId="{1532DE15-DE67-4E45-BFDF-7AC7DB5B2FDB}" type="parTrans" cxnId="{687F8955-A068-437E-96C9-9AC4E01DA211}">
      <dgm:prSet/>
      <dgm:spPr/>
      <dgm:t>
        <a:bodyPr/>
        <a:lstStyle/>
        <a:p>
          <a:endParaRPr lang="es-PE"/>
        </a:p>
      </dgm:t>
    </dgm:pt>
    <dgm:pt modelId="{4AEE9FA2-9EE8-4818-85E4-7563584D004A}" type="sibTrans" cxnId="{687F8955-A068-437E-96C9-9AC4E01DA211}">
      <dgm:prSet/>
      <dgm:spPr/>
      <dgm:t>
        <a:bodyPr/>
        <a:lstStyle/>
        <a:p>
          <a:endParaRPr lang="es-PE"/>
        </a:p>
      </dgm:t>
    </dgm:pt>
    <dgm:pt modelId="{86A43BFE-5E00-41A3-8988-4DC696C73194}">
      <dgm:prSet phldrT="[Texto]" custT="1"/>
      <dgm:spPr/>
      <dgm:t>
        <a:bodyPr/>
        <a:lstStyle/>
        <a:p>
          <a:pPr algn="ctr"/>
          <a:r>
            <a:rPr lang="es-PE" sz="1800" dirty="0" smtClean="0"/>
            <a:t>DERECHO DE APROVECHAMIENTO</a:t>
          </a:r>
        </a:p>
        <a:p>
          <a:pPr algn="just"/>
          <a:r>
            <a:rPr lang="es-PE" sz="1800" dirty="0" smtClean="0"/>
            <a:t>La retribución económica es establecida por modalidad y de acuerdo a la especie. </a:t>
          </a:r>
        </a:p>
        <a:p>
          <a:pPr algn="just"/>
          <a:r>
            <a:rPr lang="es-PE" sz="1800" dirty="0" smtClean="0"/>
            <a:t>1. Concesiones: pago anual por el total del área. Reajustado cada dos años a partir del quinto año de vigencia. </a:t>
          </a:r>
        </a:p>
        <a:p>
          <a:pPr algn="just"/>
          <a:r>
            <a:rPr lang="es-PE" sz="1800" dirty="0" smtClean="0"/>
            <a:t>2. Permisos y autorizaciones:  se paga en cada movilización. Criterios para su determinación i) costo de evaluaciones poblacionales; </a:t>
          </a:r>
          <a:r>
            <a:rPr lang="es-PE" sz="1800" dirty="0" err="1" smtClean="0"/>
            <a:t>ii</a:t>
          </a:r>
          <a:r>
            <a:rPr lang="es-PE" sz="1800" dirty="0" smtClean="0"/>
            <a:t>) categoría de amenaza; </a:t>
          </a:r>
          <a:r>
            <a:rPr lang="es-PE" sz="1800" dirty="0" err="1" smtClean="0"/>
            <a:t>iii</a:t>
          </a:r>
          <a:r>
            <a:rPr lang="es-PE" sz="1800" dirty="0" smtClean="0"/>
            <a:t>) valor referencial. </a:t>
          </a:r>
        </a:p>
        <a:p>
          <a:pPr algn="just"/>
          <a:r>
            <a:rPr lang="es-PE" sz="1800" dirty="0" smtClean="0"/>
            <a:t>3. Caza comercial: calendario o de acuerdo a cada titulo habilitante. </a:t>
          </a:r>
        </a:p>
        <a:p>
          <a:pPr algn="just"/>
          <a:r>
            <a:rPr lang="es-PE" sz="1800" dirty="0" smtClean="0"/>
            <a:t>4. Caza deportiva:  calendario. </a:t>
          </a:r>
        </a:p>
        <a:p>
          <a:pPr algn="ctr"/>
          <a:endParaRPr lang="es-PE" sz="1600" dirty="0"/>
        </a:p>
      </dgm:t>
    </dgm:pt>
    <dgm:pt modelId="{6828717D-7705-4F3E-B26A-503D56D84A2A}" type="parTrans" cxnId="{8B14046B-9624-43C9-A382-2693751C8113}">
      <dgm:prSet/>
      <dgm:spPr/>
      <dgm:t>
        <a:bodyPr/>
        <a:lstStyle/>
        <a:p>
          <a:endParaRPr lang="es-PE"/>
        </a:p>
      </dgm:t>
    </dgm:pt>
    <dgm:pt modelId="{9B6A6E85-764C-42DC-A586-65E740195DBB}" type="sibTrans" cxnId="{8B14046B-9624-43C9-A382-2693751C8113}">
      <dgm:prSet/>
      <dgm:spPr/>
      <dgm:t>
        <a:bodyPr/>
        <a:lstStyle/>
        <a:p>
          <a:endParaRPr lang="es-PE"/>
        </a:p>
      </dgm:t>
    </dgm:pt>
    <dgm:pt modelId="{3035036F-E006-4F86-AA26-B2E940F01FE1}" type="pres">
      <dgm:prSet presAssocID="{166B159E-2575-4A45-B8B7-35C87F8D48C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D660B6AF-E271-48AD-A4C9-BE6F43AFE5B8}" type="pres">
      <dgm:prSet presAssocID="{70582B6F-E168-4D72-B4D8-88F57E5495A9}" presName="roof" presStyleLbl="dkBgShp" presStyleIdx="0" presStyleCnt="2" custScaleY="40439" custLinFactNeighborY="-13371"/>
      <dgm:spPr/>
      <dgm:t>
        <a:bodyPr/>
        <a:lstStyle/>
        <a:p>
          <a:endParaRPr lang="es-PE"/>
        </a:p>
      </dgm:t>
    </dgm:pt>
    <dgm:pt modelId="{3DD0C39F-4DBE-425A-92D1-3EF0F7B0F503}" type="pres">
      <dgm:prSet presAssocID="{70582B6F-E168-4D72-B4D8-88F57E5495A9}" presName="pillars" presStyleCnt="0"/>
      <dgm:spPr/>
      <dgm:t>
        <a:bodyPr/>
        <a:lstStyle/>
        <a:p>
          <a:endParaRPr lang="es-PE"/>
        </a:p>
      </dgm:t>
    </dgm:pt>
    <dgm:pt modelId="{0EE09F75-E137-44C9-8DEE-4CF6AF92210F}" type="pres">
      <dgm:prSet presAssocID="{70582B6F-E168-4D72-B4D8-88F57E5495A9}" presName="pillar1" presStyleLbl="node1" presStyleIdx="0" presStyleCnt="2" custScaleX="96436" custScaleY="13417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1C30B9D-D63B-4D74-9345-6B35522F3957}" type="pres">
      <dgm:prSet presAssocID="{86A43BFE-5E00-41A3-8988-4DC696C73194}" presName="pillarX" presStyleLbl="node1" presStyleIdx="1" presStyleCnt="2" custScaleY="135500" custLinFactNeighborX="880" custLinFactNeighborY="124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6063F0A-83CE-4FB3-8701-D777457B3A01}" type="pres">
      <dgm:prSet presAssocID="{70582B6F-E168-4D72-B4D8-88F57E5495A9}" presName="base" presStyleLbl="dkBgShp" presStyleIdx="1" presStyleCnt="2" custFlipVert="1" custScaleY="44762" custLinFactY="5709" custLinFactNeighborY="100000"/>
      <dgm:spPr/>
      <dgm:t>
        <a:bodyPr/>
        <a:lstStyle/>
        <a:p>
          <a:endParaRPr lang="es-PE"/>
        </a:p>
      </dgm:t>
    </dgm:pt>
  </dgm:ptLst>
  <dgm:cxnLst>
    <dgm:cxn modelId="{8B14046B-9624-43C9-A382-2693751C8113}" srcId="{70582B6F-E168-4D72-B4D8-88F57E5495A9}" destId="{86A43BFE-5E00-41A3-8988-4DC696C73194}" srcOrd="1" destOrd="0" parTransId="{6828717D-7705-4F3E-B26A-503D56D84A2A}" sibTransId="{9B6A6E85-764C-42DC-A586-65E740195DBB}"/>
    <dgm:cxn modelId="{6848FE23-2086-46BA-B1F9-148B2FBAAA37}" type="presOf" srcId="{912E73A5-5C75-446E-909F-992A9F203A48}" destId="{0EE09F75-E137-44C9-8DEE-4CF6AF92210F}" srcOrd="0" destOrd="0" presId="urn:microsoft.com/office/officeart/2005/8/layout/hList3"/>
    <dgm:cxn modelId="{EBF0A58A-AA72-43CF-83DC-D2C8CC42F6FC}" type="presOf" srcId="{166B159E-2575-4A45-B8B7-35C87F8D48C4}" destId="{3035036F-E006-4F86-AA26-B2E940F01FE1}" srcOrd="0" destOrd="0" presId="urn:microsoft.com/office/officeart/2005/8/layout/hList3"/>
    <dgm:cxn modelId="{687F8955-A068-437E-96C9-9AC4E01DA211}" srcId="{70582B6F-E168-4D72-B4D8-88F57E5495A9}" destId="{912E73A5-5C75-446E-909F-992A9F203A48}" srcOrd="0" destOrd="0" parTransId="{1532DE15-DE67-4E45-BFDF-7AC7DB5B2FDB}" sibTransId="{4AEE9FA2-9EE8-4818-85E4-7563584D004A}"/>
    <dgm:cxn modelId="{54C4F2D8-79A7-4EB7-BAEB-A81E84ECD979}" type="presOf" srcId="{86A43BFE-5E00-41A3-8988-4DC696C73194}" destId="{E1C30B9D-D63B-4D74-9345-6B35522F3957}" srcOrd="0" destOrd="0" presId="urn:microsoft.com/office/officeart/2005/8/layout/hList3"/>
    <dgm:cxn modelId="{FA6EEE9E-2BA5-4DC5-99CB-C911651E2CA1}" srcId="{166B159E-2575-4A45-B8B7-35C87F8D48C4}" destId="{70582B6F-E168-4D72-B4D8-88F57E5495A9}" srcOrd="0" destOrd="0" parTransId="{E48A7889-AE39-424A-AE33-8CEB0B4BA425}" sibTransId="{47179990-646A-4626-8324-4157000ED223}"/>
    <dgm:cxn modelId="{4B617446-3E92-44F0-92BA-AEE34D9B7D1F}" type="presOf" srcId="{70582B6F-E168-4D72-B4D8-88F57E5495A9}" destId="{D660B6AF-E271-48AD-A4C9-BE6F43AFE5B8}" srcOrd="0" destOrd="0" presId="urn:microsoft.com/office/officeart/2005/8/layout/hList3"/>
    <dgm:cxn modelId="{6612AB36-02C7-4161-B69C-02244F34B0A6}" type="presParOf" srcId="{3035036F-E006-4F86-AA26-B2E940F01FE1}" destId="{D660B6AF-E271-48AD-A4C9-BE6F43AFE5B8}" srcOrd="0" destOrd="0" presId="urn:microsoft.com/office/officeart/2005/8/layout/hList3"/>
    <dgm:cxn modelId="{BB9CC2BB-644C-43A8-8840-FB06875E1470}" type="presParOf" srcId="{3035036F-E006-4F86-AA26-B2E940F01FE1}" destId="{3DD0C39F-4DBE-425A-92D1-3EF0F7B0F503}" srcOrd="1" destOrd="0" presId="urn:microsoft.com/office/officeart/2005/8/layout/hList3"/>
    <dgm:cxn modelId="{7AF2CBAD-2AC8-4DD8-B673-FFDE9895BBA8}" type="presParOf" srcId="{3DD0C39F-4DBE-425A-92D1-3EF0F7B0F503}" destId="{0EE09F75-E137-44C9-8DEE-4CF6AF92210F}" srcOrd="0" destOrd="0" presId="urn:microsoft.com/office/officeart/2005/8/layout/hList3"/>
    <dgm:cxn modelId="{7EAA8EE6-AC9A-4FF2-BC13-90112BD4950C}" type="presParOf" srcId="{3DD0C39F-4DBE-425A-92D1-3EF0F7B0F503}" destId="{E1C30B9D-D63B-4D74-9345-6B35522F3957}" srcOrd="1" destOrd="0" presId="urn:microsoft.com/office/officeart/2005/8/layout/hList3"/>
    <dgm:cxn modelId="{FA1F5AFD-65FB-4A6D-B7FD-994D0B5084B1}" type="presParOf" srcId="{3035036F-E006-4F86-AA26-B2E940F01FE1}" destId="{16063F0A-83CE-4FB3-8701-D777457B3A0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BCAF6-21F8-4707-AD29-7E7FBAF02855}" type="datetimeFigureOut">
              <a:rPr lang="es-PE" smtClean="0"/>
              <a:pPr/>
              <a:t>04/04/2014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649E5-DAEF-4CBD-BFCA-D79488F633A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639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1508" name="3 Marcador de número de diapositiva"/>
          <p:cNvSpPr txBox="1">
            <a:spLocks noGrp="1"/>
          </p:cNvSpPr>
          <p:nvPr/>
        </p:nvSpPr>
        <p:spPr bwMode="auto">
          <a:xfrm>
            <a:off x="3884163" y="8685335"/>
            <a:ext cx="29722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B6EF6B8-282B-4AC1-B425-DFCFE1432281}" type="slidenum">
              <a:rPr lang="es-PE" sz="1200"/>
              <a:pPr algn="r" eaLnBrk="1" hangingPunct="1"/>
              <a:t>1</a:t>
            </a:fld>
            <a:endParaRPr lang="es-PE" sz="1200"/>
          </a:p>
        </p:txBody>
      </p:sp>
    </p:spTree>
    <p:extLst>
      <p:ext uri="{BB962C8B-B14F-4D97-AF65-F5344CB8AC3E}">
        <p14:creationId xmlns:p14="http://schemas.microsoft.com/office/powerpoint/2010/main" val="2734247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A763-4F87-45ED-AD21-8319F27DBB4A}" type="slidenum">
              <a:rPr lang="es-PE" smtClean="0"/>
              <a:pPr/>
              <a:t>31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3485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A763-4F87-45ED-AD21-8319F27DBB4A}" type="slidenum">
              <a:rPr lang="es-PE" smtClean="0">
                <a:solidFill>
                  <a:prstClr val="black"/>
                </a:solidFill>
              </a:rPr>
              <a:pPr/>
              <a:t>32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4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A763-4F87-45ED-AD21-8319F27DBB4A}" type="slidenum">
              <a:rPr lang="es-PE" smtClean="0">
                <a:solidFill>
                  <a:prstClr val="black"/>
                </a:solidFill>
              </a:rPr>
              <a:pPr/>
              <a:t>33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A763-4F87-45ED-AD21-8319F27DBB4A}" type="slidenum">
              <a:rPr lang="es-PE" smtClean="0">
                <a:solidFill>
                  <a:prstClr val="black"/>
                </a:solidFill>
              </a:rPr>
              <a:pPr/>
              <a:t>34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86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A763-4F87-45ED-AD21-8319F27DBB4A}" type="slidenum">
              <a:rPr lang="es-PE" smtClean="0">
                <a:solidFill>
                  <a:prstClr val="black"/>
                </a:solidFill>
              </a:rPr>
              <a:pPr/>
              <a:t>36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67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A763-4F87-45ED-AD21-8319F27DBB4A}" type="slidenum">
              <a:rPr lang="es-PE" smtClean="0">
                <a:solidFill>
                  <a:prstClr val="black"/>
                </a:solidFill>
              </a:rPr>
              <a:pPr/>
              <a:t>37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84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A763-4F87-45ED-AD21-8319F27DBB4A}" type="slidenum">
              <a:rPr lang="es-PE" smtClean="0">
                <a:solidFill>
                  <a:prstClr val="black"/>
                </a:solidFill>
              </a:rPr>
              <a:pPr/>
              <a:t>38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68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A763-4F87-45ED-AD21-8319F27DBB4A}" type="slidenum">
              <a:rPr lang="es-PE" smtClean="0">
                <a:solidFill>
                  <a:prstClr val="black"/>
                </a:solidFill>
              </a:rPr>
              <a:pPr/>
              <a:t>39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56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A763-4F87-45ED-AD21-8319F27DBB4A}" type="slidenum">
              <a:rPr lang="es-PE" smtClean="0">
                <a:solidFill>
                  <a:prstClr val="black"/>
                </a:solidFill>
              </a:rPr>
              <a:pPr/>
              <a:t>40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57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A763-4F87-45ED-AD21-8319F27DBB4A}" type="slidenum">
              <a:rPr lang="es-PE" smtClean="0">
                <a:solidFill>
                  <a:prstClr val="black"/>
                </a:solidFill>
              </a:rPr>
              <a:pPr/>
              <a:t>41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95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A763-4F87-45ED-AD21-8319F27DBB4A}" type="slidenum">
              <a:rPr lang="es-PE" smtClean="0"/>
              <a:pPr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1259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66546-2054-4014-A2AC-ABAFA75F2824}" type="slidenum">
              <a:rPr lang="es-PE" smtClean="0"/>
              <a:pPr>
                <a:defRPr/>
              </a:pPr>
              <a:t>42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0364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A763-4F87-45ED-AD21-8319F27DBB4A}" type="slidenum">
              <a:rPr lang="es-PE" smtClean="0"/>
              <a:pPr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5749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A763-4F87-45ED-AD21-8319F27DBB4A}" type="slidenum">
              <a:rPr lang="es-PE" smtClean="0"/>
              <a:pPr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9288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A763-4F87-45ED-AD21-8319F27DBB4A}" type="slidenum">
              <a:rPr lang="es-PE" smtClean="0"/>
              <a:pPr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929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A763-4F87-45ED-AD21-8319F27DBB4A}" type="slidenum">
              <a:rPr lang="es-PE" smtClean="0"/>
              <a:pPr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3831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A763-4F87-45ED-AD21-8319F27DBB4A}" type="slidenum">
              <a:rPr lang="es-PE" smtClean="0"/>
              <a:pPr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7883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A763-4F87-45ED-AD21-8319F27DBB4A}" type="slidenum">
              <a:rPr lang="es-PE" smtClean="0">
                <a:solidFill>
                  <a:prstClr val="black"/>
                </a:solidFill>
              </a:rPr>
              <a:pPr/>
              <a:t>21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79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A763-4F87-45ED-AD21-8319F27DBB4A}" type="slidenum">
              <a:rPr lang="es-PE" smtClean="0"/>
              <a:pPr/>
              <a:t>22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850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/>
              <a:pPr/>
              <a:t>04/04/2014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272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/>
              <a:pPr/>
              <a:t>04/04/2014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489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/>
              <a:pPr/>
              <a:t>04/04/2014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8412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2EBB5-6AE6-4248-BF83-CF8EC3B23554}" type="datetimeFigureOut">
              <a:rPr lang="es-PE"/>
              <a:pPr>
                <a:defRPr/>
              </a:pPr>
              <a:t>04/04/2014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A9024-C72E-4620-8B3B-5DDB2FF6C8F0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3953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F7307-81E0-4A8D-80CD-4A409F60FFB6}" type="datetimeFigureOut">
              <a:rPr lang="es-PE"/>
              <a:pPr>
                <a:defRPr/>
              </a:pPr>
              <a:t>04/04/2014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E35FB-FDAC-4757-866D-E1EDA74B779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1327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BE576-C262-4F6D-94A3-EA28C73E23B7}" type="datetimeFigureOut">
              <a:rPr lang="es-PE"/>
              <a:pPr>
                <a:defRPr/>
              </a:pPr>
              <a:t>04/04/2014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FA033-8E31-4263-8D16-01FDA5175C24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1530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CC7E-6E5B-4F1F-A9A3-F2C8B6209150}" type="datetimeFigureOut">
              <a:rPr lang="es-PE"/>
              <a:pPr>
                <a:defRPr/>
              </a:pPr>
              <a:t>04/04/2014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7AB09-1199-4B75-AF98-213BB06A276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2870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E0328-E05C-4DB4-BAE0-11E13FB9E569}" type="datetimeFigureOut">
              <a:rPr lang="es-PE"/>
              <a:pPr>
                <a:defRPr/>
              </a:pPr>
              <a:t>04/04/2014</a:t>
            </a:fld>
            <a:endParaRPr lang="es-PE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CA013-3A38-445B-BF82-5A98A5002D25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0458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BDC87-E002-4B6E-B886-15975F8A805B}" type="datetimeFigureOut">
              <a:rPr lang="es-PE"/>
              <a:pPr>
                <a:defRPr/>
              </a:pPr>
              <a:t>04/04/2014</a:t>
            </a:fld>
            <a:endParaRPr lang="es-PE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E962D-472E-4B30-9016-D52AEEF6900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7343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6322-761A-46FC-819B-13E6A7EED91C}" type="datetimeFigureOut">
              <a:rPr lang="es-PE"/>
              <a:pPr>
                <a:defRPr/>
              </a:pPr>
              <a:t>04/04/2014</a:t>
            </a:fld>
            <a:endParaRPr lang="es-PE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14F23-7F89-4A6B-9DF4-604B1D44E7F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12211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2E242-156A-497A-9311-FCDCB82216E2}" type="datetimeFigureOut">
              <a:rPr lang="es-PE"/>
              <a:pPr>
                <a:defRPr/>
              </a:pPr>
              <a:t>04/04/2014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57CED-1BC2-4E60-9273-7D57613D0D8E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345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/>
              <a:pPr/>
              <a:t>04/04/2014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3443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55AF8-722F-4000-A839-013CD352735F}" type="datetimeFigureOut">
              <a:rPr lang="es-PE"/>
              <a:pPr>
                <a:defRPr/>
              </a:pPr>
              <a:t>04/04/2014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73871-7FA2-43FF-9057-61204BC86DB7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8842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1B41-9521-46DE-B79F-FDB2A3B17507}" type="datetimeFigureOut">
              <a:rPr lang="es-PE"/>
              <a:pPr>
                <a:defRPr/>
              </a:pPr>
              <a:t>04/04/2014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A5CB5-0D1E-49A2-90FF-B5E508090BF5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2133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785A3-2B1C-44B7-8340-DC3334675438}" type="datetimeFigureOut">
              <a:rPr lang="es-PE"/>
              <a:pPr>
                <a:defRPr/>
              </a:pPr>
              <a:t>04/04/2014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3D165-725C-42FA-A939-F6385003DA2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6033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F394B-B325-4B64-9950-2922881F6BE8}" type="datetimeFigureOut">
              <a:rPr lang="es-PE"/>
              <a:pPr>
                <a:defRPr/>
              </a:pPr>
              <a:t>04/04/2014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F6689-68B6-44C9-8E2D-75FBB2A5706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5369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33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97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20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13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62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1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/>
              <a:pPr/>
              <a:t>04/04/2014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4748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83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87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46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91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00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89F51-7AD0-4E57-B051-EC2F60CE7F72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EE871-0F29-4CD5-BE55-78578E8B367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5674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3AD76-449C-4CC7-B3D6-E3E663EA5CA0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DBC22-92A7-4F3B-A6A0-FFD8476828A4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51244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E6200-79C3-40D7-91BE-8019384A9239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1440E-72FE-4C06-868A-683242ECF085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8369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C92-D0D1-40FB-BA5D-B659D2C2DA8F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356BC-82D8-4133-A41B-67C9CC77696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02148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4036-69E1-43C1-BD4A-E9EB8619B86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73A3F-BE55-4178-A27E-4CDE39BCA42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199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/>
              <a:pPr/>
              <a:t>04/04/2014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47709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EC89D-2EAD-422F-B4E9-0635894DA839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62182-A1F8-4FDF-A1EF-02682E2850FE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137242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C9F22-2C50-4865-8E0E-5D55BB947E4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4C820-1F7C-440F-97FA-BD72EFC8D14C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88586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DD54-50FB-4FF2-BC73-D02CA740267D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E1C6D-D449-4C64-8497-3EF513EB39E4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19052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0D2DC-8633-42FF-84B1-44BE1A74D4BB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FAEF2-1FED-47DD-8862-4A4A4B10556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0270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2409A-F0B0-4D71-AD47-8FEB65321AA4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500DC-6E5C-4601-9A81-3F6208EB0B1C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5759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2C337-C379-4E70-93A2-E01BBA92424E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190D6-387E-400A-B600-F91F3BA1EED7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31794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42257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89F51-7AD0-4E57-B051-EC2F60CE7F72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EE871-0F29-4CD5-BE55-78578E8B367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17226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3AD76-449C-4CC7-B3D6-E3E663EA5CA0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DBC22-92A7-4F3B-A6A0-FFD8476828A4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78045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E6200-79C3-40D7-91BE-8019384A9239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1440E-72FE-4C06-868A-683242ECF085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167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/>
              <a:pPr/>
              <a:t>04/04/2014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20733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C92-D0D1-40FB-BA5D-B659D2C2DA8F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356BC-82D8-4133-A41B-67C9CC77696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6559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4036-69E1-43C1-BD4A-E9EB8619B86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73A3F-BE55-4178-A27E-4CDE39BCA42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72266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EC89D-2EAD-422F-B4E9-0635894DA839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62182-A1F8-4FDF-A1EF-02682E2850FE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30385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C9F22-2C50-4865-8E0E-5D55BB947E4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4C820-1F7C-440F-97FA-BD72EFC8D14C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08243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DD54-50FB-4FF2-BC73-D02CA740267D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E1C6D-D449-4C64-8497-3EF513EB39E4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76691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0D2DC-8633-42FF-84B1-44BE1A74D4BB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FAEF2-1FED-47DD-8862-4A4A4B10556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04588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2409A-F0B0-4D71-AD47-8FEB65321AA4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500DC-6E5C-4601-9A81-3F6208EB0B1C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93206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2C337-C379-4E70-93A2-E01BBA92424E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190D6-387E-400A-B600-F91F3BA1EED7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69934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55873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4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/>
              <a:pPr/>
              <a:t>04/04/2014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52023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32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06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700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185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713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127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355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304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554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/>
              <a:pPr/>
              <a:t>04/04/2014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66820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596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830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945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8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16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490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971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696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553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1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/>
              <a:pPr/>
              <a:t>04/04/2014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543257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07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010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421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808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027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41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188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915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071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6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/>
              <a:pPr/>
              <a:t>04/04/2014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5884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305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A3CE2-EDE2-4052-A041-9EE8A501D417}" type="datetimeFigureOut">
              <a:rPr lang="es-PE" smtClean="0"/>
              <a:pPr/>
              <a:t>04/04/2014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AE009-4EC1-4B66-9901-56B4793A557C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90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BD587F-CD78-4135-99F3-CB6C41F9ED30}" type="datetimeFigureOut">
              <a:rPr lang="es-PE"/>
              <a:pPr>
                <a:defRPr/>
              </a:pPr>
              <a:t>04/04/2014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B85113-178B-427C-81BE-2C5F5A7A3AA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8282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2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CE8E8F-A6FF-4C36-BEA5-E5493EC695FF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1D8EF-0CA7-46AF-A526-CD04C706FA0E}" type="slidenum">
              <a:rPr lang="es-PE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P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CE8E8F-A6FF-4C36-BEA5-E5493EC695FF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1D8EF-0CA7-46AF-A526-CD04C706FA0E}" type="slidenum">
              <a:rPr lang="es-PE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P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27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2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0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A3CE2-EDE2-4052-A041-9EE8A501D4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04/04/2014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AE009-4EC1-4B66-9901-56B4793A557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8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wmf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rani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71500"/>
            <a:ext cx="1816100" cy="1500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6" descr="ri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86000"/>
            <a:ext cx="1816100" cy="148431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3780" r="12346" b="1712"/>
          <a:stretch>
            <a:fillRect/>
          </a:stretch>
        </p:blipFill>
        <p:spPr bwMode="auto">
          <a:xfrm>
            <a:off x="2286000" y="571500"/>
            <a:ext cx="1911350" cy="1500188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1928813" cy="150018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29063"/>
            <a:ext cx="1785938" cy="164306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53" descr="bird3_l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29063"/>
            <a:ext cx="1928813" cy="1655762"/>
          </a:xfrm>
          <a:prstGeom prst="rect">
            <a:avLst/>
          </a:prstGeom>
          <a:noFill/>
          <a:ln w="38100" cmpd="dbl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3"/>
          <p:cNvSpPr>
            <a:spLocks noChangeArrowheads="1"/>
          </p:cNvSpPr>
          <p:nvPr/>
        </p:nvSpPr>
        <p:spPr bwMode="auto">
          <a:xfrm>
            <a:off x="4800624" y="2286000"/>
            <a:ext cx="3600401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s-PE" sz="24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PROPUESTA DE REGLAMENTO DE LEY FORESTAL Y DE FAUNA SILVESTRE</a:t>
            </a:r>
          </a:p>
          <a:p>
            <a:pPr algn="ctr">
              <a:defRPr/>
            </a:pPr>
            <a:endParaRPr lang="es-PE" sz="2800" b="1" dirty="0"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es-PE" sz="2800" b="1" dirty="0"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r">
              <a:spcBef>
                <a:spcPct val="20000"/>
              </a:spcBef>
              <a:buFont typeface="Arial" charset="0"/>
              <a:buNone/>
              <a:defRPr/>
            </a:pPr>
            <a:endParaRPr lang="es-PE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7" name="16 Imagen" descr="Icono-arbol-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000"/>
          <a:stretch>
            <a:fillRect/>
          </a:stretch>
        </p:blipFill>
        <p:spPr>
          <a:xfrm>
            <a:off x="7596188" y="476250"/>
            <a:ext cx="1368425" cy="93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uadroTexto 1"/>
          <p:cNvSpPr txBox="1"/>
          <p:nvPr/>
        </p:nvSpPr>
        <p:spPr>
          <a:xfrm>
            <a:off x="4572000" y="5301208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/>
              <a:t>LIMA, Octubre 2013</a:t>
            </a:r>
            <a:endParaRPr lang="es-ES" sz="1600" b="1" dirty="0"/>
          </a:p>
        </p:txBody>
      </p:sp>
      <p:pic>
        <p:nvPicPr>
          <p:cNvPr id="19" name="Picture 2" descr="F:\DGFFS\logo final proceso 29763\LOGO RLFF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2376264" cy="71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45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15616" y="1340768"/>
            <a:ext cx="7056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C00000"/>
                </a:solidFill>
              </a:rPr>
              <a:t>ZONIFICACION Y ORDENAMIENTO FORESTAL</a:t>
            </a:r>
            <a:endParaRPr lang="es-PE" sz="2000" b="1" dirty="0">
              <a:solidFill>
                <a:srgbClr val="C0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66713" y="2276872"/>
            <a:ext cx="84537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PE" sz="2000" dirty="0"/>
              <a:t>La zonificación forestal (ZF)  constituye un proceso </a:t>
            </a:r>
            <a:r>
              <a:rPr lang="es-PE" sz="2000" u="sng" dirty="0"/>
              <a:t>obligatorio</a:t>
            </a:r>
            <a:r>
              <a:rPr lang="es-PE" sz="2000" dirty="0"/>
              <a:t>, </a:t>
            </a:r>
            <a:r>
              <a:rPr lang="es-PE" sz="2000" u="sng" dirty="0"/>
              <a:t>técnico</a:t>
            </a:r>
            <a:r>
              <a:rPr lang="es-PE" sz="2000" dirty="0"/>
              <a:t> y </a:t>
            </a:r>
            <a:r>
              <a:rPr lang="es-PE" sz="2000" u="sng" dirty="0"/>
              <a:t>participativo</a:t>
            </a:r>
            <a:r>
              <a:rPr lang="es-PE" sz="2000" dirty="0"/>
              <a:t> de </a:t>
            </a:r>
            <a:r>
              <a:rPr lang="es-PE" sz="2000" dirty="0" smtClean="0"/>
              <a:t>delimitación de </a:t>
            </a:r>
            <a:r>
              <a:rPr lang="es-PE" sz="2000" dirty="0"/>
              <a:t>las tierras forestales, cuyos resultados definen las </a:t>
            </a:r>
            <a:r>
              <a:rPr lang="es-PE" sz="2000" u="sng" dirty="0"/>
              <a:t>alternativas</a:t>
            </a:r>
            <a:r>
              <a:rPr lang="es-PE" sz="2000" dirty="0"/>
              <a:t> de uso del recurso forestal y de fauna silvestre y se aplican con carácter </a:t>
            </a:r>
            <a:r>
              <a:rPr lang="es-PE" sz="2000" u="sng" dirty="0"/>
              <a:t>obligatorio</a:t>
            </a:r>
            <a:r>
              <a:rPr lang="es-PE" sz="2000" u="sng" dirty="0" smtClean="0"/>
              <a:t>. </a:t>
            </a:r>
            <a:endParaRPr lang="es-PE" sz="2000" u="sng" dirty="0"/>
          </a:p>
        </p:txBody>
      </p:sp>
      <p:sp>
        <p:nvSpPr>
          <p:cNvPr id="10" name="Rectángulo 9"/>
          <p:cNvSpPr/>
          <p:nvPr/>
        </p:nvSpPr>
        <p:spPr>
          <a:xfrm>
            <a:off x="357157" y="3717032"/>
            <a:ext cx="84633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PE" sz="2000" dirty="0"/>
              <a:t>Se realiza en el marco del enfoque ecosistémico y siguiendo la normativa sobre Zonificación Ecológica Económica (ZEE).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82204" y="4797152"/>
            <a:ext cx="757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(ART. 26, LEY FORESTAL Y DE FAUNA SILVESTRE)</a:t>
            </a:r>
            <a:endParaRPr lang="es-ES" b="1" dirty="0"/>
          </a:p>
        </p:txBody>
      </p:sp>
      <p:sp>
        <p:nvSpPr>
          <p:cNvPr id="12" name="11 Forma libre"/>
          <p:cNvSpPr/>
          <p:nvPr/>
        </p:nvSpPr>
        <p:spPr>
          <a:xfrm>
            <a:off x="3334913" y="253218"/>
            <a:ext cx="5737618" cy="545031"/>
          </a:xfrm>
          <a:custGeom>
            <a:avLst/>
            <a:gdLst>
              <a:gd name="connsiteX0" fmla="*/ 82846 w 497066"/>
              <a:gd name="connsiteY0" fmla="*/ 0 h 5737617"/>
              <a:gd name="connsiteX1" fmla="*/ 414220 w 497066"/>
              <a:gd name="connsiteY1" fmla="*/ 0 h 5737617"/>
              <a:gd name="connsiteX2" fmla="*/ 497066 w 497066"/>
              <a:gd name="connsiteY2" fmla="*/ 82846 h 5737617"/>
              <a:gd name="connsiteX3" fmla="*/ 497066 w 497066"/>
              <a:gd name="connsiteY3" fmla="*/ 5737617 h 5737617"/>
              <a:gd name="connsiteX4" fmla="*/ 497066 w 497066"/>
              <a:gd name="connsiteY4" fmla="*/ 5737617 h 5737617"/>
              <a:gd name="connsiteX5" fmla="*/ 0 w 497066"/>
              <a:gd name="connsiteY5" fmla="*/ 5737617 h 5737617"/>
              <a:gd name="connsiteX6" fmla="*/ 0 w 497066"/>
              <a:gd name="connsiteY6" fmla="*/ 5737617 h 5737617"/>
              <a:gd name="connsiteX7" fmla="*/ 0 w 497066"/>
              <a:gd name="connsiteY7" fmla="*/ 82846 h 5737617"/>
              <a:gd name="connsiteX8" fmla="*/ 82846 w 497066"/>
              <a:gd name="connsiteY8" fmla="*/ 0 h 573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66" h="5737617">
                <a:moveTo>
                  <a:pt x="497066" y="956293"/>
                </a:moveTo>
                <a:lnTo>
                  <a:pt x="497066" y="4781324"/>
                </a:lnTo>
                <a:cubicBezTo>
                  <a:pt x="497066" y="5309472"/>
                  <a:pt x="493853" y="5737611"/>
                  <a:pt x="489889" y="5737611"/>
                </a:cubicBezTo>
                <a:lnTo>
                  <a:pt x="0" y="5737611"/>
                </a:lnTo>
                <a:lnTo>
                  <a:pt x="0" y="5737611"/>
                </a:lnTo>
                <a:lnTo>
                  <a:pt x="0" y="6"/>
                </a:lnTo>
                <a:lnTo>
                  <a:pt x="0" y="6"/>
                </a:lnTo>
                <a:lnTo>
                  <a:pt x="489889" y="6"/>
                </a:lnTo>
                <a:cubicBezTo>
                  <a:pt x="493853" y="6"/>
                  <a:pt x="497066" y="428145"/>
                  <a:pt x="497066" y="9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090" rIns="271915" bIns="148091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200" b="1" kern="1200" dirty="0" smtClean="0">
                <a:latin typeface="+mj-lt"/>
                <a:cs typeface="Arial" pitchFamily="34" charset="0"/>
              </a:rPr>
              <a:t>Conceptos, Institucionalidad, Planificación Zonificación forestal y de fauna silvestre</a:t>
            </a:r>
            <a:endParaRPr lang="es-PE" sz="2200" b="1" kern="1200" dirty="0">
              <a:latin typeface="+mj-lt"/>
              <a:cs typeface="Arial" pitchFamily="34" charset="0"/>
            </a:endParaRPr>
          </a:p>
        </p:txBody>
      </p:sp>
      <p:sp>
        <p:nvSpPr>
          <p:cNvPr id="13" name="12 Forma libre"/>
          <p:cNvSpPr/>
          <p:nvPr/>
        </p:nvSpPr>
        <p:spPr>
          <a:xfrm>
            <a:off x="107504" y="219765"/>
            <a:ext cx="3227409" cy="621332"/>
          </a:xfrm>
          <a:custGeom>
            <a:avLst/>
            <a:gdLst>
              <a:gd name="connsiteX0" fmla="*/ 0 w 3227409"/>
              <a:gd name="connsiteY0" fmla="*/ 103557 h 621332"/>
              <a:gd name="connsiteX1" fmla="*/ 103557 w 3227409"/>
              <a:gd name="connsiteY1" fmla="*/ 0 h 621332"/>
              <a:gd name="connsiteX2" fmla="*/ 3123852 w 3227409"/>
              <a:gd name="connsiteY2" fmla="*/ 0 h 621332"/>
              <a:gd name="connsiteX3" fmla="*/ 3227409 w 3227409"/>
              <a:gd name="connsiteY3" fmla="*/ 103557 h 621332"/>
              <a:gd name="connsiteX4" fmla="*/ 3227409 w 3227409"/>
              <a:gd name="connsiteY4" fmla="*/ 517775 h 621332"/>
              <a:gd name="connsiteX5" fmla="*/ 3123852 w 3227409"/>
              <a:gd name="connsiteY5" fmla="*/ 621332 h 621332"/>
              <a:gd name="connsiteX6" fmla="*/ 103557 w 3227409"/>
              <a:gd name="connsiteY6" fmla="*/ 621332 h 621332"/>
              <a:gd name="connsiteX7" fmla="*/ 0 w 3227409"/>
              <a:gd name="connsiteY7" fmla="*/ 517775 h 621332"/>
              <a:gd name="connsiteX8" fmla="*/ 0 w 3227409"/>
              <a:gd name="connsiteY8" fmla="*/ 103557 h 6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409" h="621332">
                <a:moveTo>
                  <a:pt x="0" y="103557"/>
                </a:moveTo>
                <a:cubicBezTo>
                  <a:pt x="0" y="46364"/>
                  <a:pt x="46364" y="0"/>
                  <a:pt x="103557" y="0"/>
                </a:cubicBezTo>
                <a:lnTo>
                  <a:pt x="3123852" y="0"/>
                </a:lnTo>
                <a:cubicBezTo>
                  <a:pt x="3181045" y="0"/>
                  <a:pt x="3227409" y="46364"/>
                  <a:pt x="3227409" y="103557"/>
                </a:cubicBezTo>
                <a:lnTo>
                  <a:pt x="3227409" y="517775"/>
                </a:lnTo>
                <a:cubicBezTo>
                  <a:pt x="3227409" y="574968"/>
                  <a:pt x="3181045" y="621332"/>
                  <a:pt x="3123852" y="621332"/>
                </a:cubicBezTo>
                <a:lnTo>
                  <a:pt x="103557" y="621332"/>
                </a:lnTo>
                <a:cubicBezTo>
                  <a:pt x="46364" y="621332"/>
                  <a:pt x="0" y="574968"/>
                  <a:pt x="0" y="517775"/>
                </a:cubicBezTo>
                <a:lnTo>
                  <a:pt x="0" y="10355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71" tIns="76051" rIns="121771" bIns="7605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kern="1200" dirty="0" smtClean="0"/>
              <a:t>Sección Primera</a:t>
            </a:r>
            <a:endParaRPr lang="es-PE" sz="2400" b="1" kern="1200" dirty="0"/>
          </a:p>
        </p:txBody>
      </p:sp>
    </p:spTree>
    <p:extLst>
      <p:ext uri="{BB962C8B-B14F-4D97-AF65-F5344CB8AC3E}">
        <p14:creationId xmlns:p14="http://schemas.microsoft.com/office/powerpoint/2010/main" val="6358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CuadroTexto"/>
          <p:cNvSpPr txBox="1">
            <a:spLocks noChangeArrowheads="1"/>
          </p:cNvSpPr>
          <p:nvPr/>
        </p:nvSpPr>
        <p:spPr bwMode="auto">
          <a:xfrm>
            <a:off x="8172450" y="6453188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PE" sz="1000">
                <a:latin typeface="Calibri" pitchFamily="34" charset="0"/>
              </a:rPr>
              <a:t>GSF/2010</a:t>
            </a: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PE">
              <a:latin typeface="Calibri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PE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PE"/>
          </a:p>
        </p:txBody>
      </p:sp>
      <p:pic>
        <p:nvPicPr>
          <p:cNvPr id="25606" name="Diagrama 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" t="-540" r="2261"/>
          <a:stretch>
            <a:fillRect/>
          </a:stretch>
        </p:blipFill>
        <p:spPr bwMode="auto">
          <a:xfrm>
            <a:off x="285750" y="357188"/>
            <a:ext cx="8501063" cy="5572125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7 Rectángulo"/>
          <p:cNvSpPr>
            <a:spLocks noChangeArrowheads="1"/>
          </p:cNvSpPr>
          <p:nvPr/>
        </p:nvSpPr>
        <p:spPr bwMode="auto">
          <a:xfrm>
            <a:off x="1928813" y="6000750"/>
            <a:ext cx="539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400" b="1"/>
              <a:t>Categorías de Zonificación Forestal</a:t>
            </a:r>
            <a:endParaRPr lang="es-PE" sz="2400"/>
          </a:p>
        </p:txBody>
      </p:sp>
    </p:spTree>
    <p:extLst>
      <p:ext uri="{BB962C8B-B14F-4D97-AF65-F5344CB8AC3E}">
        <p14:creationId xmlns:p14="http://schemas.microsoft.com/office/powerpoint/2010/main" val="306521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CuadroTexto"/>
          <p:cNvSpPr txBox="1">
            <a:spLocks noChangeArrowheads="1"/>
          </p:cNvSpPr>
          <p:nvPr/>
        </p:nvSpPr>
        <p:spPr bwMode="auto">
          <a:xfrm>
            <a:off x="8172450" y="6453188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PE" sz="1000">
                <a:latin typeface="Calibri" pitchFamily="34" charset="0"/>
              </a:rPr>
              <a:t>GSF/2010</a:t>
            </a: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PE">
              <a:latin typeface="Calibri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PE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PE"/>
          </a:p>
        </p:txBody>
      </p:sp>
      <p:pic>
        <p:nvPicPr>
          <p:cNvPr id="26630" name="Diagrama 1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02" b="-4115"/>
          <a:stretch>
            <a:fillRect/>
          </a:stretch>
        </p:blipFill>
        <p:spPr bwMode="auto">
          <a:xfrm>
            <a:off x="214313" y="260648"/>
            <a:ext cx="8643937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2"/>
          <p:cNvSpPr>
            <a:spLocks noChangeArrowheads="1"/>
          </p:cNvSpPr>
          <p:nvPr/>
        </p:nvSpPr>
        <p:spPr bwMode="auto">
          <a:xfrm>
            <a:off x="642938" y="6108700"/>
            <a:ext cx="7072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s-ES" sz="2400" b="1">
                <a:cs typeface="Times New Roman" pitchFamily="18" charset="0"/>
              </a:rPr>
              <a:t>Unidades de ordenamiento forestal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4085205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260648"/>
            <a:ext cx="7005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prstClr val="black"/>
                </a:solidFill>
              </a:rPr>
              <a:t>ETAPAS PARA LA ELABORACION DE LA ZONIFICACION </a:t>
            </a:r>
            <a:endParaRPr lang="es-PE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913561399"/>
              </p:ext>
            </p:extLst>
          </p:nvPr>
        </p:nvGraphicFramePr>
        <p:xfrm>
          <a:off x="827584" y="836712"/>
          <a:ext cx="756084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Abrir llave"/>
          <p:cNvSpPr/>
          <p:nvPr/>
        </p:nvSpPr>
        <p:spPr>
          <a:xfrm rot="16200000">
            <a:off x="4319972" y="2024844"/>
            <a:ext cx="504056" cy="792088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black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39752" y="6237312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prstClr val="black"/>
                </a:solidFill>
              </a:rPr>
              <a:t>GUIA METODOLÓGICA</a:t>
            </a:r>
            <a:endParaRPr lang="es-PE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2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331640" y="1772816"/>
            <a:ext cx="7272808" cy="151216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3 Forma libre"/>
          <p:cNvSpPr/>
          <p:nvPr/>
        </p:nvSpPr>
        <p:spPr>
          <a:xfrm>
            <a:off x="35743" y="316958"/>
            <a:ext cx="3227409" cy="621332"/>
          </a:xfrm>
          <a:custGeom>
            <a:avLst/>
            <a:gdLst>
              <a:gd name="connsiteX0" fmla="*/ 0 w 3227409"/>
              <a:gd name="connsiteY0" fmla="*/ 103557 h 621332"/>
              <a:gd name="connsiteX1" fmla="*/ 103557 w 3227409"/>
              <a:gd name="connsiteY1" fmla="*/ 0 h 621332"/>
              <a:gd name="connsiteX2" fmla="*/ 3123852 w 3227409"/>
              <a:gd name="connsiteY2" fmla="*/ 0 h 621332"/>
              <a:gd name="connsiteX3" fmla="*/ 3227409 w 3227409"/>
              <a:gd name="connsiteY3" fmla="*/ 103557 h 621332"/>
              <a:gd name="connsiteX4" fmla="*/ 3227409 w 3227409"/>
              <a:gd name="connsiteY4" fmla="*/ 517775 h 621332"/>
              <a:gd name="connsiteX5" fmla="*/ 3123852 w 3227409"/>
              <a:gd name="connsiteY5" fmla="*/ 621332 h 621332"/>
              <a:gd name="connsiteX6" fmla="*/ 103557 w 3227409"/>
              <a:gd name="connsiteY6" fmla="*/ 621332 h 621332"/>
              <a:gd name="connsiteX7" fmla="*/ 0 w 3227409"/>
              <a:gd name="connsiteY7" fmla="*/ 517775 h 621332"/>
              <a:gd name="connsiteX8" fmla="*/ 0 w 3227409"/>
              <a:gd name="connsiteY8" fmla="*/ 103557 h 6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409" h="621332">
                <a:moveTo>
                  <a:pt x="0" y="103557"/>
                </a:moveTo>
                <a:cubicBezTo>
                  <a:pt x="0" y="46364"/>
                  <a:pt x="46364" y="0"/>
                  <a:pt x="103557" y="0"/>
                </a:cubicBezTo>
                <a:lnTo>
                  <a:pt x="3123852" y="0"/>
                </a:lnTo>
                <a:cubicBezTo>
                  <a:pt x="3181045" y="0"/>
                  <a:pt x="3227409" y="46364"/>
                  <a:pt x="3227409" y="103557"/>
                </a:cubicBezTo>
                <a:lnTo>
                  <a:pt x="3227409" y="517775"/>
                </a:lnTo>
                <a:cubicBezTo>
                  <a:pt x="3227409" y="574968"/>
                  <a:pt x="3181045" y="621332"/>
                  <a:pt x="3123852" y="621332"/>
                </a:cubicBezTo>
                <a:lnTo>
                  <a:pt x="103557" y="621332"/>
                </a:lnTo>
                <a:cubicBezTo>
                  <a:pt x="46364" y="621332"/>
                  <a:pt x="0" y="574968"/>
                  <a:pt x="0" y="517775"/>
                </a:cubicBezTo>
                <a:lnTo>
                  <a:pt x="0" y="103557"/>
                </a:lnTo>
                <a:close/>
              </a:path>
            </a:pathLst>
          </a:custGeom>
          <a:solidFill>
            <a:srgbClr val="33CC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780253"/>
              <a:satOff val="-973"/>
              <a:lumOff val="229"/>
              <a:alphaOff val="0"/>
            </a:schemeClr>
          </a:fillRef>
          <a:effectRef idx="0">
            <a:schemeClr val="accent2">
              <a:hueOff val="780253"/>
              <a:satOff val="-973"/>
              <a:lumOff val="22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71" tIns="76051" rIns="121771" bIns="7605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kern="1200" dirty="0" smtClean="0"/>
              <a:t>Sección Segunda</a:t>
            </a:r>
            <a:endParaRPr lang="es-PE" sz="2400" b="1" kern="1200" dirty="0"/>
          </a:p>
        </p:txBody>
      </p:sp>
      <p:sp>
        <p:nvSpPr>
          <p:cNvPr id="3" name="12 Forma libre"/>
          <p:cNvSpPr/>
          <p:nvPr/>
        </p:nvSpPr>
        <p:spPr>
          <a:xfrm>
            <a:off x="3263152" y="379090"/>
            <a:ext cx="5737618" cy="497067"/>
          </a:xfrm>
          <a:custGeom>
            <a:avLst/>
            <a:gdLst>
              <a:gd name="connsiteX0" fmla="*/ 82846 w 497066"/>
              <a:gd name="connsiteY0" fmla="*/ 0 h 5737617"/>
              <a:gd name="connsiteX1" fmla="*/ 414220 w 497066"/>
              <a:gd name="connsiteY1" fmla="*/ 0 h 5737617"/>
              <a:gd name="connsiteX2" fmla="*/ 497066 w 497066"/>
              <a:gd name="connsiteY2" fmla="*/ 82846 h 5737617"/>
              <a:gd name="connsiteX3" fmla="*/ 497066 w 497066"/>
              <a:gd name="connsiteY3" fmla="*/ 5737617 h 5737617"/>
              <a:gd name="connsiteX4" fmla="*/ 497066 w 497066"/>
              <a:gd name="connsiteY4" fmla="*/ 5737617 h 5737617"/>
              <a:gd name="connsiteX5" fmla="*/ 0 w 497066"/>
              <a:gd name="connsiteY5" fmla="*/ 5737617 h 5737617"/>
              <a:gd name="connsiteX6" fmla="*/ 0 w 497066"/>
              <a:gd name="connsiteY6" fmla="*/ 5737617 h 5737617"/>
              <a:gd name="connsiteX7" fmla="*/ 0 w 497066"/>
              <a:gd name="connsiteY7" fmla="*/ 82846 h 5737617"/>
              <a:gd name="connsiteX8" fmla="*/ 82846 w 497066"/>
              <a:gd name="connsiteY8" fmla="*/ 0 h 573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66" h="5737617">
                <a:moveTo>
                  <a:pt x="497066" y="956293"/>
                </a:moveTo>
                <a:lnTo>
                  <a:pt x="497066" y="4781324"/>
                </a:lnTo>
                <a:cubicBezTo>
                  <a:pt x="497066" y="5309472"/>
                  <a:pt x="493853" y="5737611"/>
                  <a:pt x="489889" y="5737611"/>
                </a:cubicBezTo>
                <a:lnTo>
                  <a:pt x="0" y="5737611"/>
                </a:lnTo>
                <a:lnTo>
                  <a:pt x="0" y="5737611"/>
                </a:lnTo>
                <a:lnTo>
                  <a:pt x="0" y="6"/>
                </a:lnTo>
                <a:lnTo>
                  <a:pt x="0" y="6"/>
                </a:lnTo>
                <a:lnTo>
                  <a:pt x="489889" y="6"/>
                </a:lnTo>
                <a:cubicBezTo>
                  <a:pt x="493853" y="6"/>
                  <a:pt x="497066" y="428145"/>
                  <a:pt x="497066" y="9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837637"/>
              <a:satOff val="-730"/>
              <a:lumOff val="-1"/>
              <a:alphaOff val="0"/>
            </a:schemeClr>
          </a:lnRef>
          <a:fillRef idx="1">
            <a:schemeClr val="accent2">
              <a:tint val="40000"/>
              <a:alpha val="90000"/>
              <a:hueOff val="837637"/>
              <a:satOff val="-730"/>
              <a:lumOff val="-1"/>
              <a:alphaOff val="0"/>
            </a:schemeClr>
          </a:fillRef>
          <a:effectRef idx="0">
            <a:schemeClr val="accent2">
              <a:tint val="40000"/>
              <a:alpha val="90000"/>
              <a:hueOff val="837637"/>
              <a:satOff val="-730"/>
              <a:lumOff val="-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090" rIns="271915" bIns="148091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200" b="1" kern="1200" dirty="0" smtClean="0">
                <a:latin typeface="+mj-lt"/>
                <a:cs typeface="Arial" pitchFamily="34" charset="0"/>
              </a:rPr>
              <a:t>Gestión Forestal</a:t>
            </a:r>
            <a:endParaRPr lang="es-PE" sz="2200" b="1" kern="1200" dirty="0">
              <a:latin typeface="+mj-lt"/>
              <a:cs typeface="Arial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95536" y="1052736"/>
            <a:ext cx="842493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PE" sz="2000" dirty="0"/>
              <a:t>En esta sección se desarrollan los aspectos generales de los títulos </a:t>
            </a:r>
            <a:r>
              <a:rPr lang="es-PE" sz="2000" dirty="0" smtClean="0"/>
              <a:t>habilitantes.</a:t>
            </a:r>
          </a:p>
          <a:p>
            <a:pPr marL="285750" indent="-285750" algn="just"/>
            <a:endParaRPr lang="es-PE" sz="2000" dirty="0" smtClean="0"/>
          </a:p>
          <a:p>
            <a:r>
              <a:rPr lang="es-PE" sz="2000" dirty="0"/>
              <a:t>    </a:t>
            </a:r>
            <a:r>
              <a:rPr lang="es-PE" sz="2000" dirty="0" smtClean="0"/>
              <a:t>	</a:t>
            </a:r>
            <a:r>
              <a:rPr lang="es-PE" sz="1600" dirty="0"/>
              <a:t> </a:t>
            </a:r>
            <a:r>
              <a:rPr lang="es-PE" sz="1600" i="1" dirty="0" smtClean="0"/>
              <a:t>Los </a:t>
            </a:r>
            <a:r>
              <a:rPr lang="es-PE" sz="1600" b="1" i="1" dirty="0"/>
              <a:t>títulos habilitantes </a:t>
            </a:r>
            <a:r>
              <a:rPr lang="es-PE" sz="1600" i="1" dirty="0"/>
              <a:t>son actos de naturaleza administrativa </a:t>
            </a:r>
            <a:r>
              <a:rPr lang="es-PE" sz="1600" i="1" dirty="0" smtClean="0"/>
              <a:t>mediante </a:t>
            </a:r>
            <a:r>
              <a:rPr lang="es-PE" sz="1600" i="1" dirty="0"/>
              <a:t>los cuales el </a:t>
            </a:r>
            <a:r>
              <a:rPr lang="es-PE" sz="1600" i="1" dirty="0" smtClean="0"/>
              <a:t>		Estado </a:t>
            </a:r>
            <a:r>
              <a:rPr lang="es-PE" sz="1600" i="1" dirty="0"/>
              <a:t>otorga a particulares el derecho de 	aprovechamiento de los recursos forestales </a:t>
            </a:r>
            <a:r>
              <a:rPr lang="es-PE" sz="1600" i="1" dirty="0" smtClean="0"/>
              <a:t>	y </a:t>
            </a:r>
            <a:r>
              <a:rPr lang="es-PE" sz="1600" i="1" dirty="0"/>
              <a:t>de fauna silvestre y 	derecho a los beneficios económicos </a:t>
            </a:r>
            <a:r>
              <a:rPr lang="es-PE" sz="1600" i="1" dirty="0" smtClean="0"/>
              <a:t>procedentes </a:t>
            </a:r>
            <a:r>
              <a:rPr lang="es-PE" sz="1600" i="1" dirty="0"/>
              <a:t>de los servicios </a:t>
            </a:r>
            <a:r>
              <a:rPr lang="es-PE" sz="1600" i="1" dirty="0" smtClean="0"/>
              <a:t>	de los ecosistemas </a:t>
            </a:r>
            <a:r>
              <a:rPr lang="es-PE" sz="1600" i="1" dirty="0"/>
              <a:t>que se desprendan de su </a:t>
            </a:r>
            <a:r>
              <a:rPr lang="es-PE" sz="1600" i="1" dirty="0" smtClean="0"/>
              <a:t>manejo </a:t>
            </a:r>
            <a:r>
              <a:rPr lang="es-PE" sz="1600" b="1" i="1" dirty="0" smtClean="0"/>
              <a:t>(</a:t>
            </a:r>
            <a:r>
              <a:rPr lang="es-PE" sz="1600" b="1" dirty="0" smtClean="0"/>
              <a:t>Art. 60 LFFS)</a:t>
            </a:r>
          </a:p>
          <a:p>
            <a:endParaRPr lang="es-PE" sz="1600" b="1" dirty="0" smtClean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PE" sz="2000" dirty="0" smtClean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PE" sz="2000" dirty="0" smtClean="0"/>
              <a:t>De </a:t>
            </a:r>
            <a:r>
              <a:rPr lang="es-PE" sz="2000" dirty="0"/>
              <a:t>la misma forma, se desarrollan los lineamientos técnicos, incluyendo los requerimientos mínimos de información para los diferentes tipos o niveles de planes de </a:t>
            </a:r>
            <a:r>
              <a:rPr lang="es-PE" sz="2000" dirty="0" smtClean="0"/>
              <a:t>manejo.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PE" sz="2000" dirty="0" smtClean="0"/>
              <a:t>Se </a:t>
            </a:r>
            <a:r>
              <a:rPr lang="es-PE" sz="2000" dirty="0"/>
              <a:t>incluye dentro de esta sección un capítulo sobre </a:t>
            </a:r>
            <a:r>
              <a:rPr lang="es-PE" sz="2000" b="1" u="sng" dirty="0"/>
              <a:t>plantaciones forestales</a:t>
            </a:r>
            <a:r>
              <a:rPr lang="es-PE" sz="2000" dirty="0"/>
              <a:t>, planteándose opciones de </a:t>
            </a:r>
            <a:r>
              <a:rPr lang="es-PE" sz="2000" b="1" u="sng" dirty="0"/>
              <a:t>concesiones</a:t>
            </a:r>
            <a:r>
              <a:rPr lang="es-PE" sz="2000" b="1" dirty="0"/>
              <a:t> </a:t>
            </a:r>
            <a:r>
              <a:rPr lang="es-PE" sz="2000" dirty="0"/>
              <a:t>para plantaciones en </a:t>
            </a:r>
            <a:r>
              <a:rPr lang="es-PE" sz="2000" b="1" u="sng" dirty="0"/>
              <a:t>tierras públicas</a:t>
            </a:r>
            <a:r>
              <a:rPr lang="es-PE" sz="2000" dirty="0"/>
              <a:t>, así como el establecimiento de estas en tierras privadas o </a:t>
            </a:r>
            <a:r>
              <a:rPr lang="es-PE" sz="2000" dirty="0" smtClean="0"/>
              <a:t>comunales. Para incentivarlo, en </a:t>
            </a:r>
            <a:r>
              <a:rPr lang="es-PE" sz="2000" b="1" u="sng" dirty="0" smtClean="0"/>
              <a:t>tierras privadas y comunales</a:t>
            </a:r>
            <a:r>
              <a:rPr lang="es-PE" sz="2000" dirty="0" smtClean="0"/>
              <a:t>, </a:t>
            </a:r>
            <a:r>
              <a:rPr lang="es-PE" sz="2000" b="1" u="sng" dirty="0" smtClean="0"/>
              <a:t>no requiere de planes de manejo</a:t>
            </a:r>
            <a:r>
              <a:rPr lang="es-PE" sz="2000" dirty="0" smtClean="0"/>
              <a:t>, y en con </a:t>
            </a:r>
            <a:r>
              <a:rPr lang="es-PE" sz="2000" b="1" u="sng" dirty="0" smtClean="0"/>
              <a:t>especies exóticas</a:t>
            </a:r>
            <a:r>
              <a:rPr lang="es-PE" sz="2000" dirty="0" smtClean="0"/>
              <a:t>, </a:t>
            </a:r>
            <a:r>
              <a:rPr lang="es-PE" sz="2000" b="1" u="sng" dirty="0" smtClean="0"/>
              <a:t>no </a:t>
            </a:r>
            <a:r>
              <a:rPr lang="es-PE" sz="2000" dirty="0" smtClean="0"/>
              <a:t>se exige el uso de las </a:t>
            </a:r>
            <a:r>
              <a:rPr lang="es-PE" sz="2000" b="1" u="sng" dirty="0" smtClean="0"/>
              <a:t>guías de transporte</a:t>
            </a:r>
            <a:r>
              <a:rPr lang="es-PE" sz="2000" dirty="0" smtClean="0"/>
              <a:t>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PE" sz="2000" dirty="0" smtClean="0"/>
          </a:p>
          <a:p>
            <a:endParaRPr lang="es-PE" sz="2000" dirty="0" smtClean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1106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15616" y="260648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/>
              <a:t>Modalidades de acceso al aprovechamiento de recursos forestales y de fauna silvestre</a:t>
            </a:r>
            <a:endParaRPr lang="es-PE" sz="2800" b="1" dirty="0"/>
          </a:p>
        </p:txBody>
      </p:sp>
      <p:sp>
        <p:nvSpPr>
          <p:cNvPr id="11" name="10 Elipse"/>
          <p:cNvSpPr/>
          <p:nvPr/>
        </p:nvSpPr>
        <p:spPr>
          <a:xfrm>
            <a:off x="467544" y="2636912"/>
            <a:ext cx="2160240" cy="20882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 smtClean="0"/>
              <a:t>Modalidades de acceso al bosque</a:t>
            </a:r>
            <a:endParaRPr lang="es-PE" sz="2000" dirty="0"/>
          </a:p>
        </p:txBody>
      </p:sp>
      <p:sp>
        <p:nvSpPr>
          <p:cNvPr id="13" name="12 Elipse"/>
          <p:cNvSpPr/>
          <p:nvPr/>
        </p:nvSpPr>
        <p:spPr>
          <a:xfrm>
            <a:off x="3275856" y="1916832"/>
            <a:ext cx="2016224" cy="151216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 smtClean="0"/>
              <a:t>Títulos habilitantes</a:t>
            </a:r>
            <a:endParaRPr lang="es-PE" sz="2000" dirty="0"/>
          </a:p>
        </p:txBody>
      </p:sp>
      <p:sp>
        <p:nvSpPr>
          <p:cNvPr id="15" name="14 Elipse"/>
          <p:cNvSpPr/>
          <p:nvPr/>
        </p:nvSpPr>
        <p:spPr>
          <a:xfrm>
            <a:off x="3347864" y="4005064"/>
            <a:ext cx="1944216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 smtClean="0"/>
              <a:t>Derechos de acceso</a:t>
            </a:r>
            <a:endParaRPr lang="es-PE" sz="2000" dirty="0"/>
          </a:p>
        </p:txBody>
      </p:sp>
      <p:sp>
        <p:nvSpPr>
          <p:cNvPr id="17" name="16 Abrir llave"/>
          <p:cNvSpPr/>
          <p:nvPr/>
        </p:nvSpPr>
        <p:spPr>
          <a:xfrm>
            <a:off x="5364088" y="3933056"/>
            <a:ext cx="360040" cy="16561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sz="2000"/>
          </a:p>
        </p:txBody>
      </p:sp>
      <p:sp>
        <p:nvSpPr>
          <p:cNvPr id="18" name="17 Abrir llave"/>
          <p:cNvSpPr/>
          <p:nvPr/>
        </p:nvSpPr>
        <p:spPr>
          <a:xfrm>
            <a:off x="5364088" y="1772816"/>
            <a:ext cx="288032" cy="18722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sz="2000"/>
          </a:p>
        </p:txBody>
      </p:sp>
      <p:sp>
        <p:nvSpPr>
          <p:cNvPr id="19" name="18 CuadroTexto"/>
          <p:cNvSpPr txBox="1"/>
          <p:nvPr/>
        </p:nvSpPr>
        <p:spPr>
          <a:xfrm>
            <a:off x="5580112" y="242088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Derecho de aprovechamiento</a:t>
            </a:r>
            <a:endParaRPr lang="es-PE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580112" y="206084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Plan de manejo</a:t>
            </a:r>
            <a:endParaRPr lang="es-PE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580112" y="280241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Guía de transporte</a:t>
            </a:r>
            <a:endParaRPr lang="es-PE" dirty="0"/>
          </a:p>
        </p:txBody>
      </p:sp>
      <p:sp>
        <p:nvSpPr>
          <p:cNvPr id="23" name="22 CuadroTexto"/>
          <p:cNvSpPr txBox="1"/>
          <p:nvPr/>
        </p:nvSpPr>
        <p:spPr>
          <a:xfrm>
            <a:off x="5580112" y="17008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Autorización del Estado</a:t>
            </a:r>
            <a:endParaRPr lang="es-PE" dirty="0"/>
          </a:p>
        </p:txBody>
      </p:sp>
      <p:sp>
        <p:nvSpPr>
          <p:cNvPr id="24" name="23 CuadroTexto"/>
          <p:cNvSpPr txBox="1"/>
          <p:nvPr/>
        </p:nvSpPr>
        <p:spPr>
          <a:xfrm>
            <a:off x="5724128" y="4365104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Derecho de aprovechamiento (*)</a:t>
            </a:r>
            <a:endParaRPr lang="es-PE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724128" y="517867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Supervisión de SERFOR o ARFFS</a:t>
            </a:r>
            <a:endParaRPr lang="es-PE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724128" y="400506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Autorización del Estado</a:t>
            </a:r>
            <a:endParaRPr lang="es-PE" dirty="0"/>
          </a:p>
        </p:txBody>
      </p:sp>
      <p:sp>
        <p:nvSpPr>
          <p:cNvPr id="28" name="27 CuadroTexto"/>
          <p:cNvSpPr txBox="1"/>
          <p:nvPr/>
        </p:nvSpPr>
        <p:spPr>
          <a:xfrm>
            <a:off x="5580112" y="323446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Supervisión de OSINFOR</a:t>
            </a:r>
            <a:endParaRPr lang="es-PE" dirty="0"/>
          </a:p>
        </p:txBody>
      </p:sp>
      <p:sp>
        <p:nvSpPr>
          <p:cNvPr id="29" name="28 CuadroTexto"/>
          <p:cNvSpPr txBox="1"/>
          <p:nvPr/>
        </p:nvSpPr>
        <p:spPr>
          <a:xfrm>
            <a:off x="5724128" y="478786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Guía de transporte (*)</a:t>
            </a:r>
            <a:endParaRPr lang="es-PE" dirty="0"/>
          </a:p>
        </p:txBody>
      </p:sp>
      <p:sp>
        <p:nvSpPr>
          <p:cNvPr id="30" name="29 Flecha derecha"/>
          <p:cNvSpPr/>
          <p:nvPr/>
        </p:nvSpPr>
        <p:spPr>
          <a:xfrm rot="20195982">
            <a:off x="2651153" y="2952180"/>
            <a:ext cx="737761" cy="43204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 dirty="0"/>
          </a:p>
        </p:txBody>
      </p:sp>
      <p:sp>
        <p:nvSpPr>
          <p:cNvPr id="32" name="31 Flecha derecha"/>
          <p:cNvSpPr/>
          <p:nvPr/>
        </p:nvSpPr>
        <p:spPr>
          <a:xfrm rot="1669584">
            <a:off x="2612588" y="3996329"/>
            <a:ext cx="761495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95536" y="908720"/>
            <a:ext cx="2880320" cy="72008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 smtClean="0"/>
              <a:t>Tierras de dominio público</a:t>
            </a:r>
            <a:endParaRPr lang="es-PE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3347864" y="908720"/>
            <a:ext cx="2160240" cy="72008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 smtClean="0"/>
              <a:t>Tierras de propiedad privada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5868144" y="1556792"/>
            <a:ext cx="2736304" cy="64807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dirty="0" smtClean="0"/>
              <a:t>Desbosque</a:t>
            </a:r>
            <a:endParaRPr lang="es-PE" dirty="0"/>
          </a:p>
        </p:txBody>
      </p:sp>
      <p:sp>
        <p:nvSpPr>
          <p:cNvPr id="9" name="8 Rectángulo redondeado"/>
          <p:cNvSpPr/>
          <p:nvPr/>
        </p:nvSpPr>
        <p:spPr>
          <a:xfrm>
            <a:off x="395536" y="332656"/>
            <a:ext cx="5112568" cy="5040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/>
              <a:t>Títulos habilitantes</a:t>
            </a:r>
            <a:endParaRPr lang="es-PE" sz="20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5868144" y="332656"/>
            <a:ext cx="27363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/>
              <a:t>Derechos de acceso</a:t>
            </a:r>
            <a:endParaRPr lang="es-PE" sz="20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23528" y="1700808"/>
            <a:ext cx="2952328" cy="18002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endParaRPr lang="es-PE" dirty="0" smtClean="0"/>
          </a:p>
          <a:p>
            <a:pPr algn="just"/>
            <a:endParaRPr lang="es-PE" dirty="0" smtClean="0"/>
          </a:p>
          <a:p>
            <a:pPr algn="just"/>
            <a:r>
              <a:rPr lang="es-PE" dirty="0" smtClean="0"/>
              <a:t>Concesiones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395536" y="4293096"/>
            <a:ext cx="2880320" cy="1512168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PE" dirty="0" smtClean="0"/>
              <a:t>Contratos de cesión en uso: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PE" dirty="0" smtClean="0"/>
              <a:t>Sistemas agroforestales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PE" dirty="0" smtClean="0"/>
              <a:t>Bosques residuales o remanente</a:t>
            </a:r>
            <a:endParaRPr lang="es-PE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395536" y="5877272"/>
            <a:ext cx="2880320" cy="504056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dirty="0" smtClean="0"/>
              <a:t>Bosques locales</a:t>
            </a:r>
            <a:endParaRPr lang="es-PE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3347864" y="1700808"/>
            <a:ext cx="2160240" cy="18002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PE" dirty="0" smtClean="0"/>
              <a:t> Permisos:</a:t>
            </a:r>
          </a:p>
          <a:p>
            <a:pPr indent="-342900" algn="just">
              <a:buFont typeface="+mj-lt"/>
              <a:buAutoNum type="arabicPeriod"/>
            </a:pPr>
            <a:r>
              <a:rPr lang="es-PE" dirty="0" smtClean="0"/>
              <a:t>Predios privados</a:t>
            </a:r>
          </a:p>
          <a:p>
            <a:pPr indent="-342900" algn="just">
              <a:buFont typeface="+mj-lt"/>
              <a:buAutoNum type="arabicPeriod"/>
            </a:pPr>
            <a:r>
              <a:rPr lang="es-PE" dirty="0" smtClean="0"/>
              <a:t>Tierras comunales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395536" y="3645024"/>
            <a:ext cx="2880320" cy="504056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dirty="0" smtClean="0"/>
              <a:t>Autorizaciones</a:t>
            </a:r>
            <a:endParaRPr lang="es-PE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5868144" y="2276872"/>
            <a:ext cx="2736304" cy="64807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dirty="0" smtClean="0"/>
              <a:t>Cambio de uso de la tierra</a:t>
            </a:r>
            <a:endParaRPr lang="es-PE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5868144" y="2996952"/>
            <a:ext cx="2736304" cy="64807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dirty="0" smtClean="0"/>
              <a:t>Licencias</a:t>
            </a:r>
            <a:endParaRPr lang="es-PE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3347864" y="3645024"/>
            <a:ext cx="2160240" cy="504056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dirty="0" smtClean="0"/>
              <a:t>Autorizaciones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-252536" y="188640"/>
            <a:ext cx="9143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C00000"/>
                </a:solidFill>
                <a:latin typeface="Maiandra GD" pitchFamily="34" charset="0"/>
              </a:defRPr>
            </a:lvl1pPr>
          </a:lstStyle>
          <a:p>
            <a:r>
              <a:rPr lang="es-PE" sz="2000" dirty="0" smtClean="0">
                <a:latin typeface="Arial" charset="0"/>
                <a:cs typeface="Arial" charset="0"/>
              </a:rPr>
              <a:t>OPCIONES NOVEDOSAS</a:t>
            </a:r>
          </a:p>
          <a:p>
            <a:r>
              <a:rPr lang="es-PE" sz="2000" dirty="0" smtClean="0">
                <a:latin typeface="Arial" charset="0"/>
                <a:cs typeface="Arial" charset="0"/>
              </a:rPr>
              <a:t>TITULOS HABILITANTES-CONTRATOS DE CESION EN USO</a:t>
            </a:r>
            <a:endParaRPr lang="es-PE" sz="2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573182" y="1196752"/>
            <a:ext cx="81032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u="sng" dirty="0" smtClean="0">
                <a:solidFill>
                  <a:srgbClr val="7030A0"/>
                </a:solidFill>
              </a:rPr>
              <a:t>En zonas de producción agroforestal,  silvopastoril y zonas de recuperación</a:t>
            </a:r>
          </a:p>
          <a:p>
            <a:endParaRPr lang="es-PE" u="sng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Destinados a </a:t>
            </a:r>
            <a:r>
              <a:rPr lang="es-ES" dirty="0"/>
              <a:t>parceleros posesionarios conductores de sistemas agroforestales en tierras clasificadas como de capacidad de uso mayor para producción forestal y de </a:t>
            </a:r>
            <a:r>
              <a:rPr lang="es-ES" dirty="0" smtClean="0"/>
              <a:t>protección.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Requieren de un plan de manejo agroforestal.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Demostrar </a:t>
            </a:r>
            <a:r>
              <a:rPr lang="es-ES" dirty="0"/>
              <a:t>posesión efectiva del área a la fecha de entrada en vigencia del </a:t>
            </a:r>
            <a:r>
              <a:rPr lang="es-ES" dirty="0" smtClean="0"/>
              <a:t>Reglamento.</a:t>
            </a:r>
          </a:p>
          <a:p>
            <a:endParaRPr lang="es-PE" u="sng" dirty="0" smtClean="0">
              <a:solidFill>
                <a:srgbClr val="7030A0"/>
              </a:solidFill>
            </a:endParaRPr>
          </a:p>
          <a:p>
            <a:r>
              <a:rPr lang="es-PE" u="sng" dirty="0" smtClean="0">
                <a:solidFill>
                  <a:srgbClr val="7030A0"/>
                </a:solidFill>
              </a:rPr>
              <a:t>En zonas de bosques residuales o remanentes</a:t>
            </a:r>
          </a:p>
          <a:p>
            <a:endParaRPr lang="es-PE" u="sng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100 ha como máximo por cada productor local.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Plan </a:t>
            </a:r>
            <a:r>
              <a:rPr lang="es-ES" dirty="0"/>
              <a:t>de Manejo </a:t>
            </a:r>
            <a:r>
              <a:rPr lang="es-ES" dirty="0" smtClean="0"/>
              <a:t>Forestal si hay aprovechamiento comercial.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Acreditación </a:t>
            </a:r>
            <a:r>
              <a:rPr lang="es-ES" dirty="0"/>
              <a:t>de la titularidad del lugar de </a:t>
            </a:r>
            <a:r>
              <a:rPr lang="es-ES" dirty="0" smtClean="0"/>
              <a:t>residencia.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288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51520" y="188640"/>
            <a:ext cx="85679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C00000"/>
                </a:solidFill>
                <a:latin typeface="Maiandra GD" pitchFamily="34" charset="0"/>
              </a:defRPr>
            </a:lvl1pPr>
          </a:lstStyle>
          <a:p>
            <a:r>
              <a:rPr lang="es-PE" sz="2000" dirty="0" smtClean="0">
                <a:latin typeface="Arial" charset="0"/>
                <a:cs typeface="Arial" charset="0"/>
              </a:rPr>
              <a:t>OPCIONES NOVEDOSAS</a:t>
            </a:r>
          </a:p>
          <a:p>
            <a:r>
              <a:rPr lang="es-PE" sz="2000" dirty="0" smtClean="0">
                <a:latin typeface="Arial" charset="0"/>
                <a:cs typeface="Arial" charset="0"/>
              </a:rPr>
              <a:t>TITULOS HABILITANTES-BOSQUES LOCALES</a:t>
            </a:r>
            <a:endParaRPr lang="es-PE" sz="2000" dirty="0"/>
          </a:p>
        </p:txBody>
      </p:sp>
      <p:sp>
        <p:nvSpPr>
          <p:cNvPr id="9" name="CuadroTexto 8"/>
          <p:cNvSpPr txBox="1"/>
          <p:nvPr/>
        </p:nvSpPr>
        <p:spPr>
          <a:xfrm>
            <a:off x="366713" y="1196752"/>
            <a:ext cx="83097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u="sng" dirty="0" smtClean="0"/>
              <a:t>Bosques </a:t>
            </a:r>
            <a:r>
              <a:rPr lang="es-ES" sz="2000" b="1" u="sng" dirty="0"/>
              <a:t>locales</a:t>
            </a:r>
            <a:r>
              <a:rPr lang="es-ES" sz="2000" dirty="0"/>
              <a:t> son aquellas áreas boscosas en tierras de dominio público, destinados a </a:t>
            </a:r>
            <a:r>
              <a:rPr lang="es-ES" sz="2000" dirty="0" smtClean="0"/>
              <a:t>pobladores </a:t>
            </a:r>
            <a:r>
              <a:rPr lang="es-ES" sz="2000" dirty="0"/>
              <a:t>locales </a:t>
            </a:r>
            <a:r>
              <a:rPr lang="es-ES" sz="2000" dirty="0" smtClean="0"/>
              <a:t>para al </a:t>
            </a:r>
            <a:r>
              <a:rPr lang="es-ES" sz="2000" dirty="0"/>
              <a:t>aprovechamiento sostenible con fines comerciales de bienes y servicios de los ecosistemas </a:t>
            </a:r>
            <a:r>
              <a:rPr lang="es-ES" sz="2000" dirty="0" smtClean="0"/>
              <a:t>forestales.</a:t>
            </a:r>
          </a:p>
          <a:p>
            <a:endParaRPr lang="es-E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Se </a:t>
            </a:r>
            <a:r>
              <a:rPr lang="es-ES" sz="2000" dirty="0"/>
              <a:t>establecen en </a:t>
            </a:r>
            <a:r>
              <a:rPr lang="es-ES" sz="2000" b="1" dirty="0"/>
              <a:t>cualquier categoría de zonificación </a:t>
            </a:r>
            <a:r>
              <a:rPr lang="es-ES" sz="2000" dirty="0"/>
              <a:t>u ordenamiento forestal en tierras bajo dominio público, incluyendo los bosques de producción </a:t>
            </a:r>
            <a:r>
              <a:rPr lang="es-ES" sz="2000" dirty="0" smtClean="0"/>
              <a:t>permanente (BPP).</a:t>
            </a:r>
          </a:p>
          <a:p>
            <a:endParaRPr lang="es-E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000" dirty="0" smtClean="0"/>
              <a:t>Administración a cargo del </a:t>
            </a:r>
            <a:r>
              <a:rPr lang="es-PE" sz="2000" b="1" dirty="0" smtClean="0"/>
              <a:t>gobierno local </a:t>
            </a:r>
            <a:r>
              <a:rPr lang="es-PE" sz="2000" dirty="0" smtClean="0"/>
              <a:t>(municipio) el cual puede tercerizar la administración, y se encarga de elaborar planes de manejo.</a:t>
            </a:r>
          </a:p>
          <a:p>
            <a:endParaRPr lang="es-E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000" b="1" dirty="0" smtClean="0"/>
              <a:t>Beneficiarios</a:t>
            </a:r>
            <a:r>
              <a:rPr lang="es-PE" sz="2000" dirty="0" smtClean="0"/>
              <a:t> </a:t>
            </a:r>
            <a:r>
              <a:rPr lang="es-ES" sz="2000" dirty="0" smtClean="0"/>
              <a:t>pueden </a:t>
            </a:r>
            <a:r>
              <a:rPr lang="es-ES" sz="2000" dirty="0"/>
              <a:t>ser </a:t>
            </a:r>
            <a:r>
              <a:rPr lang="es-ES" sz="2000" b="1" dirty="0"/>
              <a:t>individuos residentes </a:t>
            </a:r>
            <a:r>
              <a:rPr lang="es-ES" sz="2000" dirty="0"/>
              <a:t>en el ámbito del gobierno local o </a:t>
            </a:r>
            <a:r>
              <a:rPr lang="es-ES" sz="2000" b="1" dirty="0"/>
              <a:t>pequeños extractores forestales </a:t>
            </a:r>
            <a:r>
              <a:rPr lang="es-ES" sz="2000" dirty="0" smtClean="0"/>
              <a:t>que </a:t>
            </a:r>
            <a:r>
              <a:rPr lang="es-ES" sz="2000" dirty="0"/>
              <a:t>tienen antecedentes de trabajo en el ámbito del bosque local respectivo</a:t>
            </a:r>
            <a:r>
              <a:rPr lang="es-E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2496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9592" y="260648"/>
            <a:ext cx="7128792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OTORGAMIENTO DE BOSQUES LOCALES</a:t>
            </a:r>
            <a:endParaRPr lang="es-PE" sz="20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07504" y="1700808"/>
            <a:ext cx="152715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Conformación de comité técnico</a:t>
            </a:r>
            <a:endParaRPr lang="es-PE" dirty="0"/>
          </a:p>
        </p:txBody>
      </p:sp>
      <p:sp>
        <p:nvSpPr>
          <p:cNvPr id="6" name="5 Rectángulo redondeado"/>
          <p:cNvSpPr/>
          <p:nvPr/>
        </p:nvSpPr>
        <p:spPr>
          <a:xfrm>
            <a:off x="2483768" y="1772816"/>
            <a:ext cx="151216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Se elabora el Estudio Técnico (ET)</a:t>
            </a:r>
            <a:endParaRPr lang="es-PE" dirty="0"/>
          </a:p>
        </p:txBody>
      </p:sp>
      <p:sp>
        <p:nvSpPr>
          <p:cNvPr id="8" name="7 Flecha derecha"/>
          <p:cNvSpPr/>
          <p:nvPr/>
        </p:nvSpPr>
        <p:spPr>
          <a:xfrm>
            <a:off x="1691680" y="2060848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18 Rectángulo redondeado"/>
          <p:cNvSpPr/>
          <p:nvPr/>
        </p:nvSpPr>
        <p:spPr>
          <a:xfrm>
            <a:off x="323528" y="4376137"/>
            <a:ext cx="16561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 smtClean="0"/>
          </a:p>
          <a:p>
            <a:pPr algn="ctr"/>
            <a:r>
              <a:rPr lang="es-PE" dirty="0" smtClean="0"/>
              <a:t>Gobierno local </a:t>
            </a:r>
          </a:p>
          <a:p>
            <a:pPr algn="ctr"/>
            <a:endParaRPr lang="es-PE" dirty="0"/>
          </a:p>
        </p:txBody>
      </p:sp>
      <p:sp>
        <p:nvSpPr>
          <p:cNvPr id="20" name="19 Flecha derecha"/>
          <p:cNvSpPr/>
          <p:nvPr/>
        </p:nvSpPr>
        <p:spPr>
          <a:xfrm rot="20777433">
            <a:off x="2219155" y="4482518"/>
            <a:ext cx="926312" cy="237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20 Flecha derecha"/>
          <p:cNvSpPr/>
          <p:nvPr/>
        </p:nvSpPr>
        <p:spPr>
          <a:xfrm rot="608251">
            <a:off x="2217871" y="4994853"/>
            <a:ext cx="926312" cy="237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21 CuadroTexto"/>
          <p:cNvSpPr txBox="1"/>
          <p:nvPr/>
        </p:nvSpPr>
        <p:spPr>
          <a:xfrm>
            <a:off x="1995954" y="5374957"/>
            <a:ext cx="1279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A través de </a:t>
            </a:r>
          </a:p>
          <a:p>
            <a:r>
              <a:rPr lang="es-PE" dirty="0" smtClean="0"/>
              <a:t>terceros</a:t>
            </a:r>
            <a:endParaRPr lang="es-PE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988156" y="3944089"/>
            <a:ext cx="1464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Directamente</a:t>
            </a:r>
            <a:endParaRPr lang="es-PE" dirty="0"/>
          </a:p>
        </p:txBody>
      </p:sp>
      <p:sp>
        <p:nvSpPr>
          <p:cNvPr id="25" name="24 Rectángulo redondeado"/>
          <p:cNvSpPr/>
          <p:nvPr/>
        </p:nvSpPr>
        <p:spPr>
          <a:xfrm>
            <a:off x="3635896" y="5085184"/>
            <a:ext cx="17281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Suscripción del contrato</a:t>
            </a:r>
            <a:endParaRPr lang="es-PE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4860032" y="1700808"/>
            <a:ext cx="16561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ARFFS aprueba el ET</a:t>
            </a:r>
            <a:endParaRPr lang="es-PE" dirty="0"/>
          </a:p>
        </p:txBody>
      </p:sp>
      <p:sp>
        <p:nvSpPr>
          <p:cNvPr id="27" name="26 Flecha derecha"/>
          <p:cNvSpPr/>
          <p:nvPr/>
        </p:nvSpPr>
        <p:spPr>
          <a:xfrm>
            <a:off x="4067944" y="2060848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29 Rectángulo redondeado"/>
          <p:cNvSpPr/>
          <p:nvPr/>
        </p:nvSpPr>
        <p:spPr>
          <a:xfrm>
            <a:off x="7236296" y="1700808"/>
            <a:ext cx="180020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SERFOR establece  el bosque local </a:t>
            </a:r>
            <a:endParaRPr lang="es-PE" dirty="0"/>
          </a:p>
        </p:txBody>
      </p:sp>
      <p:sp>
        <p:nvSpPr>
          <p:cNvPr id="31" name="30 Flecha derecha"/>
          <p:cNvSpPr/>
          <p:nvPr/>
        </p:nvSpPr>
        <p:spPr>
          <a:xfrm>
            <a:off x="6588224" y="206084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31 Rectángulo redondeado"/>
          <p:cNvSpPr/>
          <p:nvPr/>
        </p:nvSpPr>
        <p:spPr>
          <a:xfrm>
            <a:off x="3563888" y="3861048"/>
            <a:ext cx="38884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PE" dirty="0" smtClean="0"/>
              <a:t>Emisión de guías de transporte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PE" dirty="0" smtClean="0"/>
              <a:t>Autorización a pobladores</a:t>
            </a:r>
            <a:endParaRPr lang="es-PE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5796136" y="4797152"/>
            <a:ext cx="302433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PE" dirty="0" smtClean="0"/>
              <a:t>Emisión de guías de transporte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PE" dirty="0" smtClean="0"/>
              <a:t>Autorización a pobladores</a:t>
            </a:r>
            <a:endParaRPr lang="es-PE" dirty="0"/>
          </a:p>
        </p:txBody>
      </p:sp>
      <p:sp>
        <p:nvSpPr>
          <p:cNvPr id="34" name="33 CuadroTexto"/>
          <p:cNvSpPr txBox="1"/>
          <p:nvPr/>
        </p:nvSpPr>
        <p:spPr>
          <a:xfrm>
            <a:off x="179512" y="1124744"/>
            <a:ext cx="1881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 smtClean="0"/>
              <a:t>Establecimiento</a:t>
            </a:r>
            <a:endParaRPr lang="es-PE" sz="2000" b="1" dirty="0"/>
          </a:p>
        </p:txBody>
      </p:sp>
      <p:sp>
        <p:nvSpPr>
          <p:cNvPr id="35" name="34 CuadroTexto"/>
          <p:cNvSpPr txBox="1"/>
          <p:nvPr/>
        </p:nvSpPr>
        <p:spPr>
          <a:xfrm>
            <a:off x="179512" y="3244914"/>
            <a:ext cx="1795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 smtClean="0"/>
              <a:t>Administración</a:t>
            </a:r>
            <a:endParaRPr lang="es-P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513" y="119698"/>
            <a:ext cx="9143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C00000"/>
                </a:solidFill>
                <a:latin typeface="Maiandra GD" pitchFamily="34" charset="0"/>
              </a:defRPr>
            </a:lvl1pPr>
          </a:lstStyle>
          <a:p>
            <a:r>
              <a:rPr lang="es-PE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ESTRUCTURA DEL RLFFS</a:t>
            </a:r>
            <a:endParaRPr lang="es-PE" sz="2800" dirty="0">
              <a:solidFill>
                <a:schemeClr val="tx1"/>
              </a:solidFill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3334913" y="1241422"/>
            <a:ext cx="5737618" cy="497067"/>
          </a:xfrm>
          <a:custGeom>
            <a:avLst/>
            <a:gdLst>
              <a:gd name="connsiteX0" fmla="*/ 82846 w 497066"/>
              <a:gd name="connsiteY0" fmla="*/ 0 h 5737617"/>
              <a:gd name="connsiteX1" fmla="*/ 414220 w 497066"/>
              <a:gd name="connsiteY1" fmla="*/ 0 h 5737617"/>
              <a:gd name="connsiteX2" fmla="*/ 497066 w 497066"/>
              <a:gd name="connsiteY2" fmla="*/ 82846 h 5737617"/>
              <a:gd name="connsiteX3" fmla="*/ 497066 w 497066"/>
              <a:gd name="connsiteY3" fmla="*/ 5737617 h 5737617"/>
              <a:gd name="connsiteX4" fmla="*/ 497066 w 497066"/>
              <a:gd name="connsiteY4" fmla="*/ 5737617 h 5737617"/>
              <a:gd name="connsiteX5" fmla="*/ 0 w 497066"/>
              <a:gd name="connsiteY5" fmla="*/ 5737617 h 5737617"/>
              <a:gd name="connsiteX6" fmla="*/ 0 w 497066"/>
              <a:gd name="connsiteY6" fmla="*/ 5737617 h 5737617"/>
              <a:gd name="connsiteX7" fmla="*/ 0 w 497066"/>
              <a:gd name="connsiteY7" fmla="*/ 82846 h 5737617"/>
              <a:gd name="connsiteX8" fmla="*/ 82846 w 497066"/>
              <a:gd name="connsiteY8" fmla="*/ 0 h 573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66" h="5737617">
                <a:moveTo>
                  <a:pt x="497066" y="956293"/>
                </a:moveTo>
                <a:lnTo>
                  <a:pt x="497066" y="4781324"/>
                </a:lnTo>
                <a:cubicBezTo>
                  <a:pt x="497066" y="5309472"/>
                  <a:pt x="493853" y="5737611"/>
                  <a:pt x="489889" y="5737611"/>
                </a:cubicBezTo>
                <a:lnTo>
                  <a:pt x="0" y="5737611"/>
                </a:lnTo>
                <a:lnTo>
                  <a:pt x="0" y="5737611"/>
                </a:lnTo>
                <a:lnTo>
                  <a:pt x="0" y="6"/>
                </a:lnTo>
                <a:lnTo>
                  <a:pt x="0" y="6"/>
                </a:lnTo>
                <a:lnTo>
                  <a:pt x="489889" y="6"/>
                </a:lnTo>
                <a:cubicBezTo>
                  <a:pt x="493853" y="6"/>
                  <a:pt x="497066" y="428145"/>
                  <a:pt x="497066" y="9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090" rIns="271915" bIns="148091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000" b="0" kern="1200" dirty="0" smtClean="0">
                <a:latin typeface="+mj-lt"/>
                <a:cs typeface="Arial" pitchFamily="34" charset="0"/>
              </a:rPr>
              <a:t>Conceptos, Institucionalidad, Planificación Zonificación forestal y de fauna silvestre</a:t>
            </a:r>
            <a:endParaRPr lang="es-PE" sz="2000" b="0" kern="1200" dirty="0">
              <a:latin typeface="+mj-lt"/>
              <a:cs typeface="Arial" pitchFamily="34" charset="0"/>
            </a:endParaRPr>
          </a:p>
        </p:txBody>
      </p:sp>
      <p:sp>
        <p:nvSpPr>
          <p:cNvPr id="12" name="11 Forma libre"/>
          <p:cNvSpPr/>
          <p:nvPr/>
        </p:nvSpPr>
        <p:spPr>
          <a:xfrm>
            <a:off x="107504" y="1179288"/>
            <a:ext cx="3227409" cy="621332"/>
          </a:xfrm>
          <a:custGeom>
            <a:avLst/>
            <a:gdLst>
              <a:gd name="connsiteX0" fmla="*/ 0 w 3227409"/>
              <a:gd name="connsiteY0" fmla="*/ 103557 h 621332"/>
              <a:gd name="connsiteX1" fmla="*/ 103557 w 3227409"/>
              <a:gd name="connsiteY1" fmla="*/ 0 h 621332"/>
              <a:gd name="connsiteX2" fmla="*/ 3123852 w 3227409"/>
              <a:gd name="connsiteY2" fmla="*/ 0 h 621332"/>
              <a:gd name="connsiteX3" fmla="*/ 3227409 w 3227409"/>
              <a:gd name="connsiteY3" fmla="*/ 103557 h 621332"/>
              <a:gd name="connsiteX4" fmla="*/ 3227409 w 3227409"/>
              <a:gd name="connsiteY4" fmla="*/ 517775 h 621332"/>
              <a:gd name="connsiteX5" fmla="*/ 3123852 w 3227409"/>
              <a:gd name="connsiteY5" fmla="*/ 621332 h 621332"/>
              <a:gd name="connsiteX6" fmla="*/ 103557 w 3227409"/>
              <a:gd name="connsiteY6" fmla="*/ 621332 h 621332"/>
              <a:gd name="connsiteX7" fmla="*/ 0 w 3227409"/>
              <a:gd name="connsiteY7" fmla="*/ 517775 h 621332"/>
              <a:gd name="connsiteX8" fmla="*/ 0 w 3227409"/>
              <a:gd name="connsiteY8" fmla="*/ 103557 h 6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409" h="621332">
                <a:moveTo>
                  <a:pt x="0" y="103557"/>
                </a:moveTo>
                <a:cubicBezTo>
                  <a:pt x="0" y="46364"/>
                  <a:pt x="46364" y="0"/>
                  <a:pt x="103557" y="0"/>
                </a:cubicBezTo>
                <a:lnTo>
                  <a:pt x="3123852" y="0"/>
                </a:lnTo>
                <a:cubicBezTo>
                  <a:pt x="3181045" y="0"/>
                  <a:pt x="3227409" y="46364"/>
                  <a:pt x="3227409" y="103557"/>
                </a:cubicBezTo>
                <a:lnTo>
                  <a:pt x="3227409" y="517775"/>
                </a:lnTo>
                <a:cubicBezTo>
                  <a:pt x="3227409" y="574968"/>
                  <a:pt x="3181045" y="621332"/>
                  <a:pt x="3123852" y="621332"/>
                </a:cubicBezTo>
                <a:lnTo>
                  <a:pt x="103557" y="621332"/>
                </a:lnTo>
                <a:cubicBezTo>
                  <a:pt x="46364" y="621332"/>
                  <a:pt x="0" y="574968"/>
                  <a:pt x="0" y="517775"/>
                </a:cubicBezTo>
                <a:lnTo>
                  <a:pt x="0" y="10355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71" tIns="76051" rIns="121771" bIns="7605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kern="1200" dirty="0" smtClean="0"/>
              <a:t>Sección Primera</a:t>
            </a:r>
            <a:endParaRPr lang="es-PE" sz="2400" b="1" kern="1200" dirty="0"/>
          </a:p>
        </p:txBody>
      </p:sp>
      <p:sp>
        <p:nvSpPr>
          <p:cNvPr id="13" name="12 Forma libre"/>
          <p:cNvSpPr/>
          <p:nvPr/>
        </p:nvSpPr>
        <p:spPr>
          <a:xfrm>
            <a:off x="3334913" y="1893821"/>
            <a:ext cx="5737618" cy="497067"/>
          </a:xfrm>
          <a:custGeom>
            <a:avLst/>
            <a:gdLst>
              <a:gd name="connsiteX0" fmla="*/ 82846 w 497066"/>
              <a:gd name="connsiteY0" fmla="*/ 0 h 5737617"/>
              <a:gd name="connsiteX1" fmla="*/ 414220 w 497066"/>
              <a:gd name="connsiteY1" fmla="*/ 0 h 5737617"/>
              <a:gd name="connsiteX2" fmla="*/ 497066 w 497066"/>
              <a:gd name="connsiteY2" fmla="*/ 82846 h 5737617"/>
              <a:gd name="connsiteX3" fmla="*/ 497066 w 497066"/>
              <a:gd name="connsiteY3" fmla="*/ 5737617 h 5737617"/>
              <a:gd name="connsiteX4" fmla="*/ 497066 w 497066"/>
              <a:gd name="connsiteY4" fmla="*/ 5737617 h 5737617"/>
              <a:gd name="connsiteX5" fmla="*/ 0 w 497066"/>
              <a:gd name="connsiteY5" fmla="*/ 5737617 h 5737617"/>
              <a:gd name="connsiteX6" fmla="*/ 0 w 497066"/>
              <a:gd name="connsiteY6" fmla="*/ 5737617 h 5737617"/>
              <a:gd name="connsiteX7" fmla="*/ 0 w 497066"/>
              <a:gd name="connsiteY7" fmla="*/ 82846 h 5737617"/>
              <a:gd name="connsiteX8" fmla="*/ 82846 w 497066"/>
              <a:gd name="connsiteY8" fmla="*/ 0 h 573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66" h="5737617">
                <a:moveTo>
                  <a:pt x="497066" y="956293"/>
                </a:moveTo>
                <a:lnTo>
                  <a:pt x="497066" y="4781324"/>
                </a:lnTo>
                <a:cubicBezTo>
                  <a:pt x="497066" y="5309472"/>
                  <a:pt x="493853" y="5737611"/>
                  <a:pt x="489889" y="5737611"/>
                </a:cubicBezTo>
                <a:lnTo>
                  <a:pt x="0" y="5737611"/>
                </a:lnTo>
                <a:lnTo>
                  <a:pt x="0" y="5737611"/>
                </a:lnTo>
                <a:lnTo>
                  <a:pt x="0" y="6"/>
                </a:lnTo>
                <a:lnTo>
                  <a:pt x="0" y="6"/>
                </a:lnTo>
                <a:lnTo>
                  <a:pt x="489889" y="6"/>
                </a:lnTo>
                <a:cubicBezTo>
                  <a:pt x="493853" y="6"/>
                  <a:pt x="497066" y="428145"/>
                  <a:pt x="497066" y="9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837637"/>
              <a:satOff val="-730"/>
              <a:lumOff val="-1"/>
              <a:alphaOff val="0"/>
            </a:schemeClr>
          </a:lnRef>
          <a:fillRef idx="1">
            <a:schemeClr val="accent2">
              <a:tint val="40000"/>
              <a:alpha val="90000"/>
              <a:hueOff val="837637"/>
              <a:satOff val="-730"/>
              <a:lumOff val="-1"/>
              <a:alphaOff val="0"/>
            </a:schemeClr>
          </a:fillRef>
          <a:effectRef idx="0">
            <a:schemeClr val="accent2">
              <a:tint val="40000"/>
              <a:alpha val="90000"/>
              <a:hueOff val="837637"/>
              <a:satOff val="-730"/>
              <a:lumOff val="-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090" rIns="271915" bIns="148091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000" b="0" kern="1200" dirty="0" smtClean="0">
                <a:latin typeface="+mj-lt"/>
                <a:cs typeface="Arial" pitchFamily="34" charset="0"/>
              </a:rPr>
              <a:t>Gestión Forestal</a:t>
            </a:r>
            <a:endParaRPr lang="es-PE" sz="2000" b="0" kern="1200" dirty="0">
              <a:latin typeface="+mj-lt"/>
              <a:cs typeface="Arial" pitchFamily="34" charset="0"/>
            </a:endParaRPr>
          </a:p>
        </p:txBody>
      </p:sp>
      <p:sp>
        <p:nvSpPr>
          <p:cNvPr id="14" name="13 Forma libre"/>
          <p:cNvSpPr/>
          <p:nvPr/>
        </p:nvSpPr>
        <p:spPr>
          <a:xfrm>
            <a:off x="107504" y="1831687"/>
            <a:ext cx="3227409" cy="621332"/>
          </a:xfrm>
          <a:custGeom>
            <a:avLst/>
            <a:gdLst>
              <a:gd name="connsiteX0" fmla="*/ 0 w 3227409"/>
              <a:gd name="connsiteY0" fmla="*/ 103557 h 621332"/>
              <a:gd name="connsiteX1" fmla="*/ 103557 w 3227409"/>
              <a:gd name="connsiteY1" fmla="*/ 0 h 621332"/>
              <a:gd name="connsiteX2" fmla="*/ 3123852 w 3227409"/>
              <a:gd name="connsiteY2" fmla="*/ 0 h 621332"/>
              <a:gd name="connsiteX3" fmla="*/ 3227409 w 3227409"/>
              <a:gd name="connsiteY3" fmla="*/ 103557 h 621332"/>
              <a:gd name="connsiteX4" fmla="*/ 3227409 w 3227409"/>
              <a:gd name="connsiteY4" fmla="*/ 517775 h 621332"/>
              <a:gd name="connsiteX5" fmla="*/ 3123852 w 3227409"/>
              <a:gd name="connsiteY5" fmla="*/ 621332 h 621332"/>
              <a:gd name="connsiteX6" fmla="*/ 103557 w 3227409"/>
              <a:gd name="connsiteY6" fmla="*/ 621332 h 621332"/>
              <a:gd name="connsiteX7" fmla="*/ 0 w 3227409"/>
              <a:gd name="connsiteY7" fmla="*/ 517775 h 621332"/>
              <a:gd name="connsiteX8" fmla="*/ 0 w 3227409"/>
              <a:gd name="connsiteY8" fmla="*/ 103557 h 6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409" h="621332">
                <a:moveTo>
                  <a:pt x="0" y="103557"/>
                </a:moveTo>
                <a:cubicBezTo>
                  <a:pt x="0" y="46364"/>
                  <a:pt x="46364" y="0"/>
                  <a:pt x="103557" y="0"/>
                </a:cubicBezTo>
                <a:lnTo>
                  <a:pt x="3123852" y="0"/>
                </a:lnTo>
                <a:cubicBezTo>
                  <a:pt x="3181045" y="0"/>
                  <a:pt x="3227409" y="46364"/>
                  <a:pt x="3227409" y="103557"/>
                </a:cubicBezTo>
                <a:lnTo>
                  <a:pt x="3227409" y="517775"/>
                </a:lnTo>
                <a:cubicBezTo>
                  <a:pt x="3227409" y="574968"/>
                  <a:pt x="3181045" y="621332"/>
                  <a:pt x="3123852" y="621332"/>
                </a:cubicBezTo>
                <a:lnTo>
                  <a:pt x="103557" y="621332"/>
                </a:lnTo>
                <a:cubicBezTo>
                  <a:pt x="46364" y="621332"/>
                  <a:pt x="0" y="574968"/>
                  <a:pt x="0" y="517775"/>
                </a:cubicBezTo>
                <a:lnTo>
                  <a:pt x="0" y="103557"/>
                </a:lnTo>
                <a:close/>
              </a:path>
            </a:pathLst>
          </a:custGeom>
          <a:solidFill>
            <a:srgbClr val="33CC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780253"/>
              <a:satOff val="-973"/>
              <a:lumOff val="229"/>
              <a:alphaOff val="0"/>
            </a:schemeClr>
          </a:fillRef>
          <a:effectRef idx="0">
            <a:schemeClr val="accent2">
              <a:hueOff val="780253"/>
              <a:satOff val="-973"/>
              <a:lumOff val="22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71" tIns="76051" rIns="121771" bIns="7605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kern="1200" dirty="0" smtClean="0"/>
              <a:t>Sección Segunda</a:t>
            </a:r>
            <a:endParaRPr lang="es-PE" sz="2400" b="1" kern="1200" dirty="0"/>
          </a:p>
        </p:txBody>
      </p:sp>
      <p:sp>
        <p:nvSpPr>
          <p:cNvPr id="15" name="14 Forma libre"/>
          <p:cNvSpPr/>
          <p:nvPr/>
        </p:nvSpPr>
        <p:spPr>
          <a:xfrm>
            <a:off x="3334913" y="2546221"/>
            <a:ext cx="5737618" cy="497067"/>
          </a:xfrm>
          <a:custGeom>
            <a:avLst/>
            <a:gdLst>
              <a:gd name="connsiteX0" fmla="*/ 82846 w 497066"/>
              <a:gd name="connsiteY0" fmla="*/ 0 h 5737617"/>
              <a:gd name="connsiteX1" fmla="*/ 414220 w 497066"/>
              <a:gd name="connsiteY1" fmla="*/ 0 h 5737617"/>
              <a:gd name="connsiteX2" fmla="*/ 497066 w 497066"/>
              <a:gd name="connsiteY2" fmla="*/ 82846 h 5737617"/>
              <a:gd name="connsiteX3" fmla="*/ 497066 w 497066"/>
              <a:gd name="connsiteY3" fmla="*/ 5737617 h 5737617"/>
              <a:gd name="connsiteX4" fmla="*/ 497066 w 497066"/>
              <a:gd name="connsiteY4" fmla="*/ 5737617 h 5737617"/>
              <a:gd name="connsiteX5" fmla="*/ 0 w 497066"/>
              <a:gd name="connsiteY5" fmla="*/ 5737617 h 5737617"/>
              <a:gd name="connsiteX6" fmla="*/ 0 w 497066"/>
              <a:gd name="connsiteY6" fmla="*/ 5737617 h 5737617"/>
              <a:gd name="connsiteX7" fmla="*/ 0 w 497066"/>
              <a:gd name="connsiteY7" fmla="*/ 82846 h 5737617"/>
              <a:gd name="connsiteX8" fmla="*/ 82846 w 497066"/>
              <a:gd name="connsiteY8" fmla="*/ 0 h 573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66" h="5737617">
                <a:moveTo>
                  <a:pt x="497066" y="956293"/>
                </a:moveTo>
                <a:lnTo>
                  <a:pt x="497066" y="4781324"/>
                </a:lnTo>
                <a:cubicBezTo>
                  <a:pt x="497066" y="5309472"/>
                  <a:pt x="493853" y="5737611"/>
                  <a:pt x="489889" y="5737611"/>
                </a:cubicBezTo>
                <a:lnTo>
                  <a:pt x="0" y="5737611"/>
                </a:lnTo>
                <a:lnTo>
                  <a:pt x="0" y="5737611"/>
                </a:lnTo>
                <a:lnTo>
                  <a:pt x="0" y="6"/>
                </a:lnTo>
                <a:lnTo>
                  <a:pt x="0" y="6"/>
                </a:lnTo>
                <a:lnTo>
                  <a:pt x="489889" y="6"/>
                </a:lnTo>
                <a:cubicBezTo>
                  <a:pt x="493853" y="6"/>
                  <a:pt x="497066" y="428145"/>
                  <a:pt x="497066" y="9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lnRef>
          <a:fillRef idx="1"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fillRef>
          <a:effectRef idx="0"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090" rIns="271915" bIns="148091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000" b="0" kern="1200" dirty="0" smtClean="0">
                <a:latin typeface="+mj-lt"/>
                <a:cs typeface="Arial" pitchFamily="34" charset="0"/>
              </a:rPr>
              <a:t>Gestión de Fauna Silvestre</a:t>
            </a:r>
            <a:endParaRPr lang="es-PE" sz="2000" b="0" kern="1200" dirty="0">
              <a:latin typeface="+mj-lt"/>
              <a:cs typeface="Arial" pitchFamily="34" charset="0"/>
            </a:endParaRPr>
          </a:p>
        </p:txBody>
      </p:sp>
      <p:sp>
        <p:nvSpPr>
          <p:cNvPr id="16" name="15 Forma libre"/>
          <p:cNvSpPr/>
          <p:nvPr/>
        </p:nvSpPr>
        <p:spPr>
          <a:xfrm>
            <a:off x="107504" y="2484087"/>
            <a:ext cx="3227409" cy="621332"/>
          </a:xfrm>
          <a:custGeom>
            <a:avLst/>
            <a:gdLst>
              <a:gd name="connsiteX0" fmla="*/ 0 w 3227409"/>
              <a:gd name="connsiteY0" fmla="*/ 103557 h 621332"/>
              <a:gd name="connsiteX1" fmla="*/ 103557 w 3227409"/>
              <a:gd name="connsiteY1" fmla="*/ 0 h 621332"/>
              <a:gd name="connsiteX2" fmla="*/ 3123852 w 3227409"/>
              <a:gd name="connsiteY2" fmla="*/ 0 h 621332"/>
              <a:gd name="connsiteX3" fmla="*/ 3227409 w 3227409"/>
              <a:gd name="connsiteY3" fmla="*/ 103557 h 621332"/>
              <a:gd name="connsiteX4" fmla="*/ 3227409 w 3227409"/>
              <a:gd name="connsiteY4" fmla="*/ 517775 h 621332"/>
              <a:gd name="connsiteX5" fmla="*/ 3123852 w 3227409"/>
              <a:gd name="connsiteY5" fmla="*/ 621332 h 621332"/>
              <a:gd name="connsiteX6" fmla="*/ 103557 w 3227409"/>
              <a:gd name="connsiteY6" fmla="*/ 621332 h 621332"/>
              <a:gd name="connsiteX7" fmla="*/ 0 w 3227409"/>
              <a:gd name="connsiteY7" fmla="*/ 517775 h 621332"/>
              <a:gd name="connsiteX8" fmla="*/ 0 w 3227409"/>
              <a:gd name="connsiteY8" fmla="*/ 103557 h 6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409" h="621332">
                <a:moveTo>
                  <a:pt x="0" y="103557"/>
                </a:moveTo>
                <a:cubicBezTo>
                  <a:pt x="0" y="46364"/>
                  <a:pt x="46364" y="0"/>
                  <a:pt x="103557" y="0"/>
                </a:cubicBezTo>
                <a:lnTo>
                  <a:pt x="3123852" y="0"/>
                </a:lnTo>
                <a:cubicBezTo>
                  <a:pt x="3181045" y="0"/>
                  <a:pt x="3227409" y="46364"/>
                  <a:pt x="3227409" y="103557"/>
                </a:cubicBezTo>
                <a:lnTo>
                  <a:pt x="3227409" y="517775"/>
                </a:lnTo>
                <a:cubicBezTo>
                  <a:pt x="3227409" y="574968"/>
                  <a:pt x="3181045" y="621332"/>
                  <a:pt x="3123852" y="621332"/>
                </a:cubicBezTo>
                <a:lnTo>
                  <a:pt x="103557" y="621332"/>
                </a:lnTo>
                <a:cubicBezTo>
                  <a:pt x="46364" y="621332"/>
                  <a:pt x="0" y="574968"/>
                  <a:pt x="0" y="517775"/>
                </a:cubicBezTo>
                <a:lnTo>
                  <a:pt x="0" y="103557"/>
                </a:lnTo>
                <a:close/>
              </a:path>
            </a:pathLst>
          </a:custGeom>
          <a:solidFill>
            <a:srgbClr val="0099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560506"/>
              <a:satOff val="-1946"/>
              <a:lumOff val="458"/>
              <a:alphaOff val="0"/>
            </a:schemeClr>
          </a:fillRef>
          <a:effectRef idx="0">
            <a:schemeClr val="accent2">
              <a:hueOff val="1560506"/>
              <a:satOff val="-1946"/>
              <a:lumOff val="45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71" tIns="76051" rIns="121771" bIns="7605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kern="1200" dirty="0" smtClean="0"/>
              <a:t>Sección Tercera</a:t>
            </a:r>
            <a:endParaRPr lang="es-PE" sz="2400" b="1" kern="1200" dirty="0"/>
          </a:p>
        </p:txBody>
      </p:sp>
      <p:sp>
        <p:nvSpPr>
          <p:cNvPr id="17" name="16 Forma libre"/>
          <p:cNvSpPr/>
          <p:nvPr/>
        </p:nvSpPr>
        <p:spPr>
          <a:xfrm>
            <a:off x="3334913" y="3198620"/>
            <a:ext cx="5737618" cy="497067"/>
          </a:xfrm>
          <a:custGeom>
            <a:avLst/>
            <a:gdLst>
              <a:gd name="connsiteX0" fmla="*/ 82846 w 497066"/>
              <a:gd name="connsiteY0" fmla="*/ 0 h 5737617"/>
              <a:gd name="connsiteX1" fmla="*/ 414220 w 497066"/>
              <a:gd name="connsiteY1" fmla="*/ 0 h 5737617"/>
              <a:gd name="connsiteX2" fmla="*/ 497066 w 497066"/>
              <a:gd name="connsiteY2" fmla="*/ 82846 h 5737617"/>
              <a:gd name="connsiteX3" fmla="*/ 497066 w 497066"/>
              <a:gd name="connsiteY3" fmla="*/ 5737617 h 5737617"/>
              <a:gd name="connsiteX4" fmla="*/ 497066 w 497066"/>
              <a:gd name="connsiteY4" fmla="*/ 5737617 h 5737617"/>
              <a:gd name="connsiteX5" fmla="*/ 0 w 497066"/>
              <a:gd name="connsiteY5" fmla="*/ 5737617 h 5737617"/>
              <a:gd name="connsiteX6" fmla="*/ 0 w 497066"/>
              <a:gd name="connsiteY6" fmla="*/ 5737617 h 5737617"/>
              <a:gd name="connsiteX7" fmla="*/ 0 w 497066"/>
              <a:gd name="connsiteY7" fmla="*/ 82846 h 5737617"/>
              <a:gd name="connsiteX8" fmla="*/ 82846 w 497066"/>
              <a:gd name="connsiteY8" fmla="*/ 0 h 573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66" h="5737617">
                <a:moveTo>
                  <a:pt x="497066" y="956293"/>
                </a:moveTo>
                <a:lnTo>
                  <a:pt x="497066" y="4781324"/>
                </a:lnTo>
                <a:cubicBezTo>
                  <a:pt x="497066" y="5309472"/>
                  <a:pt x="493853" y="5737611"/>
                  <a:pt x="489889" y="5737611"/>
                </a:cubicBezTo>
                <a:lnTo>
                  <a:pt x="0" y="5737611"/>
                </a:lnTo>
                <a:lnTo>
                  <a:pt x="0" y="5737611"/>
                </a:lnTo>
                <a:lnTo>
                  <a:pt x="0" y="6"/>
                </a:lnTo>
                <a:lnTo>
                  <a:pt x="0" y="6"/>
                </a:lnTo>
                <a:lnTo>
                  <a:pt x="489889" y="6"/>
                </a:lnTo>
                <a:cubicBezTo>
                  <a:pt x="493853" y="6"/>
                  <a:pt x="497066" y="428145"/>
                  <a:pt x="497066" y="9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lnRef>
          <a:fillRef idx="1"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fillRef>
          <a:effectRef idx="0"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090" rIns="271915" bIns="148091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000" b="0" kern="1200" dirty="0" smtClean="0">
                <a:latin typeface="+mj-lt"/>
                <a:cs typeface="Arial" pitchFamily="34" charset="0"/>
              </a:rPr>
              <a:t>Comunidades Nativas y Campesinas</a:t>
            </a:r>
            <a:endParaRPr lang="es-PE" sz="2000" b="0" kern="1200" dirty="0">
              <a:latin typeface="+mj-lt"/>
              <a:cs typeface="Arial" pitchFamily="34" charset="0"/>
            </a:endParaRPr>
          </a:p>
        </p:txBody>
      </p:sp>
      <p:sp>
        <p:nvSpPr>
          <p:cNvPr id="18" name="17 Forma libre"/>
          <p:cNvSpPr/>
          <p:nvPr/>
        </p:nvSpPr>
        <p:spPr>
          <a:xfrm>
            <a:off x="107504" y="3136486"/>
            <a:ext cx="3227409" cy="621332"/>
          </a:xfrm>
          <a:custGeom>
            <a:avLst/>
            <a:gdLst>
              <a:gd name="connsiteX0" fmla="*/ 0 w 3227409"/>
              <a:gd name="connsiteY0" fmla="*/ 103557 h 621332"/>
              <a:gd name="connsiteX1" fmla="*/ 103557 w 3227409"/>
              <a:gd name="connsiteY1" fmla="*/ 0 h 621332"/>
              <a:gd name="connsiteX2" fmla="*/ 3123852 w 3227409"/>
              <a:gd name="connsiteY2" fmla="*/ 0 h 621332"/>
              <a:gd name="connsiteX3" fmla="*/ 3227409 w 3227409"/>
              <a:gd name="connsiteY3" fmla="*/ 103557 h 621332"/>
              <a:gd name="connsiteX4" fmla="*/ 3227409 w 3227409"/>
              <a:gd name="connsiteY4" fmla="*/ 517775 h 621332"/>
              <a:gd name="connsiteX5" fmla="*/ 3123852 w 3227409"/>
              <a:gd name="connsiteY5" fmla="*/ 621332 h 621332"/>
              <a:gd name="connsiteX6" fmla="*/ 103557 w 3227409"/>
              <a:gd name="connsiteY6" fmla="*/ 621332 h 621332"/>
              <a:gd name="connsiteX7" fmla="*/ 0 w 3227409"/>
              <a:gd name="connsiteY7" fmla="*/ 517775 h 621332"/>
              <a:gd name="connsiteX8" fmla="*/ 0 w 3227409"/>
              <a:gd name="connsiteY8" fmla="*/ 103557 h 6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409" h="621332">
                <a:moveTo>
                  <a:pt x="0" y="103557"/>
                </a:moveTo>
                <a:cubicBezTo>
                  <a:pt x="0" y="46364"/>
                  <a:pt x="46364" y="0"/>
                  <a:pt x="103557" y="0"/>
                </a:cubicBezTo>
                <a:lnTo>
                  <a:pt x="3123852" y="0"/>
                </a:lnTo>
                <a:cubicBezTo>
                  <a:pt x="3181045" y="0"/>
                  <a:pt x="3227409" y="46364"/>
                  <a:pt x="3227409" y="103557"/>
                </a:cubicBezTo>
                <a:lnTo>
                  <a:pt x="3227409" y="517775"/>
                </a:lnTo>
                <a:cubicBezTo>
                  <a:pt x="3227409" y="574968"/>
                  <a:pt x="3181045" y="621332"/>
                  <a:pt x="3123852" y="621332"/>
                </a:cubicBezTo>
                <a:lnTo>
                  <a:pt x="103557" y="621332"/>
                </a:lnTo>
                <a:cubicBezTo>
                  <a:pt x="46364" y="621332"/>
                  <a:pt x="0" y="574968"/>
                  <a:pt x="0" y="517775"/>
                </a:cubicBezTo>
                <a:lnTo>
                  <a:pt x="0" y="103557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0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71" tIns="76051" rIns="121771" bIns="7605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kern="1200" dirty="0" smtClean="0"/>
              <a:t>Sección Cuarta</a:t>
            </a:r>
            <a:endParaRPr lang="es-PE" sz="2400" b="1" kern="1200" dirty="0"/>
          </a:p>
        </p:txBody>
      </p:sp>
      <p:sp>
        <p:nvSpPr>
          <p:cNvPr id="19" name="18 Forma libre"/>
          <p:cNvSpPr/>
          <p:nvPr/>
        </p:nvSpPr>
        <p:spPr>
          <a:xfrm>
            <a:off x="3334913" y="3851018"/>
            <a:ext cx="5737618" cy="497067"/>
          </a:xfrm>
          <a:custGeom>
            <a:avLst/>
            <a:gdLst>
              <a:gd name="connsiteX0" fmla="*/ 82846 w 497066"/>
              <a:gd name="connsiteY0" fmla="*/ 0 h 5737617"/>
              <a:gd name="connsiteX1" fmla="*/ 414220 w 497066"/>
              <a:gd name="connsiteY1" fmla="*/ 0 h 5737617"/>
              <a:gd name="connsiteX2" fmla="*/ 497066 w 497066"/>
              <a:gd name="connsiteY2" fmla="*/ 82846 h 5737617"/>
              <a:gd name="connsiteX3" fmla="*/ 497066 w 497066"/>
              <a:gd name="connsiteY3" fmla="*/ 5737617 h 5737617"/>
              <a:gd name="connsiteX4" fmla="*/ 497066 w 497066"/>
              <a:gd name="connsiteY4" fmla="*/ 5737617 h 5737617"/>
              <a:gd name="connsiteX5" fmla="*/ 0 w 497066"/>
              <a:gd name="connsiteY5" fmla="*/ 5737617 h 5737617"/>
              <a:gd name="connsiteX6" fmla="*/ 0 w 497066"/>
              <a:gd name="connsiteY6" fmla="*/ 5737617 h 5737617"/>
              <a:gd name="connsiteX7" fmla="*/ 0 w 497066"/>
              <a:gd name="connsiteY7" fmla="*/ 82846 h 5737617"/>
              <a:gd name="connsiteX8" fmla="*/ 82846 w 497066"/>
              <a:gd name="connsiteY8" fmla="*/ 0 h 573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66" h="5737617">
                <a:moveTo>
                  <a:pt x="497066" y="956293"/>
                </a:moveTo>
                <a:lnTo>
                  <a:pt x="497066" y="4781324"/>
                </a:lnTo>
                <a:cubicBezTo>
                  <a:pt x="497066" y="5309472"/>
                  <a:pt x="493853" y="5737611"/>
                  <a:pt x="489889" y="5737611"/>
                </a:cubicBezTo>
                <a:lnTo>
                  <a:pt x="0" y="5737611"/>
                </a:lnTo>
                <a:lnTo>
                  <a:pt x="0" y="5737611"/>
                </a:lnTo>
                <a:lnTo>
                  <a:pt x="0" y="6"/>
                </a:lnTo>
                <a:lnTo>
                  <a:pt x="0" y="6"/>
                </a:lnTo>
                <a:lnTo>
                  <a:pt x="489889" y="6"/>
                </a:lnTo>
                <a:cubicBezTo>
                  <a:pt x="493853" y="6"/>
                  <a:pt x="497066" y="428145"/>
                  <a:pt x="497066" y="9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lnRef>
          <a:fillRef idx="1"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fillRef>
          <a:effectRef idx="0"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091" rIns="271915" bIns="148090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000" b="0" kern="1200" dirty="0" smtClean="0">
                <a:latin typeface="+mj-lt"/>
                <a:cs typeface="Arial" pitchFamily="34" charset="0"/>
              </a:rPr>
              <a:t>Conservación de los Ecosistemas Forestales y de otros Ecosistemas de la Vegetación Silvestre</a:t>
            </a:r>
            <a:endParaRPr lang="es-PE" sz="2000" b="0" kern="1200" dirty="0">
              <a:latin typeface="+mj-lt"/>
              <a:cs typeface="Arial" pitchFamily="34" charset="0"/>
            </a:endParaRPr>
          </a:p>
        </p:txBody>
      </p:sp>
      <p:sp>
        <p:nvSpPr>
          <p:cNvPr id="20" name="19 Forma libre"/>
          <p:cNvSpPr/>
          <p:nvPr/>
        </p:nvSpPr>
        <p:spPr>
          <a:xfrm>
            <a:off x="107504" y="3788885"/>
            <a:ext cx="3227409" cy="621332"/>
          </a:xfrm>
          <a:custGeom>
            <a:avLst/>
            <a:gdLst>
              <a:gd name="connsiteX0" fmla="*/ 0 w 3227409"/>
              <a:gd name="connsiteY0" fmla="*/ 103557 h 621332"/>
              <a:gd name="connsiteX1" fmla="*/ 103557 w 3227409"/>
              <a:gd name="connsiteY1" fmla="*/ 0 h 621332"/>
              <a:gd name="connsiteX2" fmla="*/ 3123852 w 3227409"/>
              <a:gd name="connsiteY2" fmla="*/ 0 h 621332"/>
              <a:gd name="connsiteX3" fmla="*/ 3227409 w 3227409"/>
              <a:gd name="connsiteY3" fmla="*/ 103557 h 621332"/>
              <a:gd name="connsiteX4" fmla="*/ 3227409 w 3227409"/>
              <a:gd name="connsiteY4" fmla="*/ 517775 h 621332"/>
              <a:gd name="connsiteX5" fmla="*/ 3123852 w 3227409"/>
              <a:gd name="connsiteY5" fmla="*/ 621332 h 621332"/>
              <a:gd name="connsiteX6" fmla="*/ 103557 w 3227409"/>
              <a:gd name="connsiteY6" fmla="*/ 621332 h 621332"/>
              <a:gd name="connsiteX7" fmla="*/ 0 w 3227409"/>
              <a:gd name="connsiteY7" fmla="*/ 517775 h 621332"/>
              <a:gd name="connsiteX8" fmla="*/ 0 w 3227409"/>
              <a:gd name="connsiteY8" fmla="*/ 103557 h 6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409" h="621332">
                <a:moveTo>
                  <a:pt x="0" y="103557"/>
                </a:moveTo>
                <a:cubicBezTo>
                  <a:pt x="0" y="46364"/>
                  <a:pt x="46364" y="0"/>
                  <a:pt x="103557" y="0"/>
                </a:cubicBezTo>
                <a:lnTo>
                  <a:pt x="3123852" y="0"/>
                </a:lnTo>
                <a:cubicBezTo>
                  <a:pt x="3181045" y="0"/>
                  <a:pt x="3227409" y="46364"/>
                  <a:pt x="3227409" y="103557"/>
                </a:cubicBezTo>
                <a:lnTo>
                  <a:pt x="3227409" y="517775"/>
                </a:lnTo>
                <a:cubicBezTo>
                  <a:pt x="3227409" y="574968"/>
                  <a:pt x="3181045" y="621332"/>
                  <a:pt x="3123852" y="621332"/>
                </a:cubicBezTo>
                <a:lnTo>
                  <a:pt x="103557" y="621332"/>
                </a:lnTo>
                <a:cubicBezTo>
                  <a:pt x="46364" y="621332"/>
                  <a:pt x="0" y="574968"/>
                  <a:pt x="0" y="517775"/>
                </a:cubicBezTo>
                <a:lnTo>
                  <a:pt x="0" y="103557"/>
                </a:lnTo>
                <a:close/>
              </a:path>
            </a:pathLst>
          </a:custGeom>
          <a:solidFill>
            <a:srgbClr val="0099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121013"/>
              <a:satOff val="-3893"/>
              <a:lumOff val="915"/>
              <a:alphaOff val="0"/>
            </a:schemeClr>
          </a:fillRef>
          <a:effectRef idx="0">
            <a:schemeClr val="accent2">
              <a:hueOff val="3121013"/>
              <a:satOff val="-3893"/>
              <a:lumOff val="9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71" tIns="76051" rIns="121771" bIns="7605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kern="1200" dirty="0" smtClean="0"/>
              <a:t>Sección Quinta</a:t>
            </a:r>
            <a:endParaRPr lang="es-PE" sz="2400" b="1" kern="1200" dirty="0"/>
          </a:p>
        </p:txBody>
      </p:sp>
      <p:sp>
        <p:nvSpPr>
          <p:cNvPr id="21" name="20 Forma libre"/>
          <p:cNvSpPr/>
          <p:nvPr/>
        </p:nvSpPr>
        <p:spPr>
          <a:xfrm>
            <a:off x="3334913" y="4503418"/>
            <a:ext cx="5737618" cy="497067"/>
          </a:xfrm>
          <a:custGeom>
            <a:avLst/>
            <a:gdLst>
              <a:gd name="connsiteX0" fmla="*/ 82846 w 497066"/>
              <a:gd name="connsiteY0" fmla="*/ 0 h 5737617"/>
              <a:gd name="connsiteX1" fmla="*/ 414220 w 497066"/>
              <a:gd name="connsiteY1" fmla="*/ 0 h 5737617"/>
              <a:gd name="connsiteX2" fmla="*/ 497066 w 497066"/>
              <a:gd name="connsiteY2" fmla="*/ 82846 h 5737617"/>
              <a:gd name="connsiteX3" fmla="*/ 497066 w 497066"/>
              <a:gd name="connsiteY3" fmla="*/ 5737617 h 5737617"/>
              <a:gd name="connsiteX4" fmla="*/ 497066 w 497066"/>
              <a:gd name="connsiteY4" fmla="*/ 5737617 h 5737617"/>
              <a:gd name="connsiteX5" fmla="*/ 0 w 497066"/>
              <a:gd name="connsiteY5" fmla="*/ 5737617 h 5737617"/>
              <a:gd name="connsiteX6" fmla="*/ 0 w 497066"/>
              <a:gd name="connsiteY6" fmla="*/ 5737617 h 5737617"/>
              <a:gd name="connsiteX7" fmla="*/ 0 w 497066"/>
              <a:gd name="connsiteY7" fmla="*/ 82846 h 5737617"/>
              <a:gd name="connsiteX8" fmla="*/ 82846 w 497066"/>
              <a:gd name="connsiteY8" fmla="*/ 0 h 573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66" h="5737617">
                <a:moveTo>
                  <a:pt x="497066" y="956293"/>
                </a:moveTo>
                <a:lnTo>
                  <a:pt x="497066" y="4781324"/>
                </a:lnTo>
                <a:cubicBezTo>
                  <a:pt x="497066" y="5309472"/>
                  <a:pt x="493853" y="5737611"/>
                  <a:pt x="489889" y="5737611"/>
                </a:cubicBezTo>
                <a:lnTo>
                  <a:pt x="0" y="5737611"/>
                </a:lnTo>
                <a:lnTo>
                  <a:pt x="0" y="5737611"/>
                </a:lnTo>
                <a:lnTo>
                  <a:pt x="0" y="6"/>
                </a:lnTo>
                <a:lnTo>
                  <a:pt x="0" y="6"/>
                </a:lnTo>
                <a:lnTo>
                  <a:pt x="489889" y="6"/>
                </a:lnTo>
                <a:cubicBezTo>
                  <a:pt x="493853" y="6"/>
                  <a:pt x="497066" y="428145"/>
                  <a:pt x="497066" y="9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4188184"/>
              <a:satOff val="-3648"/>
              <a:lumOff val="-5"/>
              <a:alphaOff val="0"/>
            </a:schemeClr>
          </a:lnRef>
          <a:fillRef idx="1">
            <a:schemeClr val="accent2">
              <a:tint val="40000"/>
              <a:alpha val="90000"/>
              <a:hueOff val="4188184"/>
              <a:satOff val="-3648"/>
              <a:lumOff val="-5"/>
              <a:alphaOff val="0"/>
            </a:schemeClr>
          </a:fillRef>
          <a:effectRef idx="0">
            <a:schemeClr val="accent2">
              <a:tint val="40000"/>
              <a:alpha val="90000"/>
              <a:hueOff val="4188184"/>
              <a:satOff val="-3648"/>
              <a:lumOff val="-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091" rIns="271915" bIns="148090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000" b="0" kern="1200" dirty="0" smtClean="0">
                <a:latin typeface="+mj-lt"/>
                <a:cs typeface="Arial" pitchFamily="34" charset="0"/>
              </a:rPr>
              <a:t>Acceso a los Recursos Genéticos de Flora y Fauna Silvestre</a:t>
            </a:r>
            <a:endParaRPr lang="es-PE" sz="2000" b="0" kern="1200" dirty="0">
              <a:latin typeface="+mj-lt"/>
              <a:cs typeface="Arial" pitchFamily="34" charset="0"/>
            </a:endParaRPr>
          </a:p>
        </p:txBody>
      </p:sp>
      <p:sp>
        <p:nvSpPr>
          <p:cNvPr id="22" name="21 Forma libre"/>
          <p:cNvSpPr/>
          <p:nvPr/>
        </p:nvSpPr>
        <p:spPr>
          <a:xfrm>
            <a:off x="142273" y="4441285"/>
            <a:ext cx="3227409" cy="621332"/>
          </a:xfrm>
          <a:custGeom>
            <a:avLst/>
            <a:gdLst>
              <a:gd name="connsiteX0" fmla="*/ 0 w 3227409"/>
              <a:gd name="connsiteY0" fmla="*/ 103557 h 621332"/>
              <a:gd name="connsiteX1" fmla="*/ 103557 w 3227409"/>
              <a:gd name="connsiteY1" fmla="*/ 0 h 621332"/>
              <a:gd name="connsiteX2" fmla="*/ 3123852 w 3227409"/>
              <a:gd name="connsiteY2" fmla="*/ 0 h 621332"/>
              <a:gd name="connsiteX3" fmla="*/ 3227409 w 3227409"/>
              <a:gd name="connsiteY3" fmla="*/ 103557 h 621332"/>
              <a:gd name="connsiteX4" fmla="*/ 3227409 w 3227409"/>
              <a:gd name="connsiteY4" fmla="*/ 517775 h 621332"/>
              <a:gd name="connsiteX5" fmla="*/ 3123852 w 3227409"/>
              <a:gd name="connsiteY5" fmla="*/ 621332 h 621332"/>
              <a:gd name="connsiteX6" fmla="*/ 103557 w 3227409"/>
              <a:gd name="connsiteY6" fmla="*/ 621332 h 621332"/>
              <a:gd name="connsiteX7" fmla="*/ 0 w 3227409"/>
              <a:gd name="connsiteY7" fmla="*/ 517775 h 621332"/>
              <a:gd name="connsiteX8" fmla="*/ 0 w 3227409"/>
              <a:gd name="connsiteY8" fmla="*/ 103557 h 6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409" h="621332">
                <a:moveTo>
                  <a:pt x="0" y="103557"/>
                </a:moveTo>
                <a:cubicBezTo>
                  <a:pt x="0" y="46364"/>
                  <a:pt x="46364" y="0"/>
                  <a:pt x="103557" y="0"/>
                </a:cubicBezTo>
                <a:lnTo>
                  <a:pt x="3123852" y="0"/>
                </a:lnTo>
                <a:cubicBezTo>
                  <a:pt x="3181045" y="0"/>
                  <a:pt x="3227409" y="46364"/>
                  <a:pt x="3227409" y="103557"/>
                </a:cubicBezTo>
                <a:lnTo>
                  <a:pt x="3227409" y="517775"/>
                </a:lnTo>
                <a:cubicBezTo>
                  <a:pt x="3227409" y="574968"/>
                  <a:pt x="3181045" y="621332"/>
                  <a:pt x="3123852" y="621332"/>
                </a:cubicBezTo>
                <a:lnTo>
                  <a:pt x="103557" y="621332"/>
                </a:lnTo>
                <a:cubicBezTo>
                  <a:pt x="46364" y="621332"/>
                  <a:pt x="0" y="574968"/>
                  <a:pt x="0" y="517775"/>
                </a:cubicBezTo>
                <a:lnTo>
                  <a:pt x="0" y="103557"/>
                </a:lnTo>
                <a:close/>
              </a:path>
            </a:pathLst>
          </a:custGeom>
          <a:solidFill>
            <a:srgbClr val="99CC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901266"/>
              <a:satOff val="-4866"/>
              <a:lumOff val="1144"/>
              <a:alphaOff val="0"/>
            </a:schemeClr>
          </a:fillRef>
          <a:effectRef idx="0">
            <a:schemeClr val="accent2">
              <a:hueOff val="3901266"/>
              <a:satOff val="-4866"/>
              <a:lumOff val="114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71" tIns="76051" rIns="121771" bIns="7605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kern="1200" dirty="0" smtClean="0"/>
              <a:t>Sección Sexta</a:t>
            </a:r>
            <a:endParaRPr lang="es-PE" sz="2400" b="1" kern="1200" dirty="0"/>
          </a:p>
        </p:txBody>
      </p:sp>
      <p:sp>
        <p:nvSpPr>
          <p:cNvPr id="23" name="22 Forma libre"/>
          <p:cNvSpPr/>
          <p:nvPr/>
        </p:nvSpPr>
        <p:spPr>
          <a:xfrm>
            <a:off x="3334913" y="5155817"/>
            <a:ext cx="5737618" cy="497067"/>
          </a:xfrm>
          <a:custGeom>
            <a:avLst/>
            <a:gdLst>
              <a:gd name="connsiteX0" fmla="*/ 82846 w 497066"/>
              <a:gd name="connsiteY0" fmla="*/ 0 h 5737617"/>
              <a:gd name="connsiteX1" fmla="*/ 414220 w 497066"/>
              <a:gd name="connsiteY1" fmla="*/ 0 h 5737617"/>
              <a:gd name="connsiteX2" fmla="*/ 497066 w 497066"/>
              <a:gd name="connsiteY2" fmla="*/ 82846 h 5737617"/>
              <a:gd name="connsiteX3" fmla="*/ 497066 w 497066"/>
              <a:gd name="connsiteY3" fmla="*/ 5737617 h 5737617"/>
              <a:gd name="connsiteX4" fmla="*/ 497066 w 497066"/>
              <a:gd name="connsiteY4" fmla="*/ 5737617 h 5737617"/>
              <a:gd name="connsiteX5" fmla="*/ 0 w 497066"/>
              <a:gd name="connsiteY5" fmla="*/ 5737617 h 5737617"/>
              <a:gd name="connsiteX6" fmla="*/ 0 w 497066"/>
              <a:gd name="connsiteY6" fmla="*/ 5737617 h 5737617"/>
              <a:gd name="connsiteX7" fmla="*/ 0 w 497066"/>
              <a:gd name="connsiteY7" fmla="*/ 82846 h 5737617"/>
              <a:gd name="connsiteX8" fmla="*/ 82846 w 497066"/>
              <a:gd name="connsiteY8" fmla="*/ 0 h 573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66" h="5737617">
                <a:moveTo>
                  <a:pt x="497066" y="956293"/>
                </a:moveTo>
                <a:lnTo>
                  <a:pt x="497066" y="4781324"/>
                </a:lnTo>
                <a:cubicBezTo>
                  <a:pt x="497066" y="5309472"/>
                  <a:pt x="493853" y="5737611"/>
                  <a:pt x="489889" y="5737611"/>
                </a:cubicBezTo>
                <a:lnTo>
                  <a:pt x="0" y="5737611"/>
                </a:lnTo>
                <a:lnTo>
                  <a:pt x="0" y="5737611"/>
                </a:lnTo>
                <a:lnTo>
                  <a:pt x="0" y="6"/>
                </a:lnTo>
                <a:lnTo>
                  <a:pt x="0" y="6"/>
                </a:lnTo>
                <a:lnTo>
                  <a:pt x="489889" y="6"/>
                </a:lnTo>
                <a:cubicBezTo>
                  <a:pt x="493853" y="6"/>
                  <a:pt x="497066" y="428145"/>
                  <a:pt x="497066" y="9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lnRef>
          <a:fillRef idx="1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fillRef>
          <a:effectRef idx="0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091" rIns="271915" bIns="148090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000" b="0" kern="1200" dirty="0" smtClean="0">
                <a:latin typeface="+mj-lt"/>
                <a:cs typeface="Arial" pitchFamily="34" charset="0"/>
              </a:rPr>
              <a:t>Transporte, Promoción, Investigación, Educación, Supervisión</a:t>
            </a:r>
            <a:endParaRPr lang="es-PE" sz="1300" kern="1200" dirty="0"/>
          </a:p>
        </p:txBody>
      </p:sp>
      <p:sp>
        <p:nvSpPr>
          <p:cNvPr id="24" name="23 Forma libre"/>
          <p:cNvSpPr/>
          <p:nvPr/>
        </p:nvSpPr>
        <p:spPr>
          <a:xfrm>
            <a:off x="142273" y="5093684"/>
            <a:ext cx="3227409" cy="621332"/>
          </a:xfrm>
          <a:custGeom>
            <a:avLst/>
            <a:gdLst>
              <a:gd name="connsiteX0" fmla="*/ 0 w 3227409"/>
              <a:gd name="connsiteY0" fmla="*/ 103557 h 621332"/>
              <a:gd name="connsiteX1" fmla="*/ 103557 w 3227409"/>
              <a:gd name="connsiteY1" fmla="*/ 0 h 621332"/>
              <a:gd name="connsiteX2" fmla="*/ 3123852 w 3227409"/>
              <a:gd name="connsiteY2" fmla="*/ 0 h 621332"/>
              <a:gd name="connsiteX3" fmla="*/ 3227409 w 3227409"/>
              <a:gd name="connsiteY3" fmla="*/ 103557 h 621332"/>
              <a:gd name="connsiteX4" fmla="*/ 3227409 w 3227409"/>
              <a:gd name="connsiteY4" fmla="*/ 517775 h 621332"/>
              <a:gd name="connsiteX5" fmla="*/ 3123852 w 3227409"/>
              <a:gd name="connsiteY5" fmla="*/ 621332 h 621332"/>
              <a:gd name="connsiteX6" fmla="*/ 103557 w 3227409"/>
              <a:gd name="connsiteY6" fmla="*/ 621332 h 621332"/>
              <a:gd name="connsiteX7" fmla="*/ 0 w 3227409"/>
              <a:gd name="connsiteY7" fmla="*/ 517775 h 621332"/>
              <a:gd name="connsiteX8" fmla="*/ 0 w 3227409"/>
              <a:gd name="connsiteY8" fmla="*/ 103557 h 6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409" h="621332">
                <a:moveTo>
                  <a:pt x="0" y="103557"/>
                </a:moveTo>
                <a:cubicBezTo>
                  <a:pt x="0" y="46364"/>
                  <a:pt x="46364" y="0"/>
                  <a:pt x="103557" y="0"/>
                </a:cubicBezTo>
                <a:lnTo>
                  <a:pt x="3123852" y="0"/>
                </a:lnTo>
                <a:cubicBezTo>
                  <a:pt x="3181045" y="0"/>
                  <a:pt x="3227409" y="46364"/>
                  <a:pt x="3227409" y="103557"/>
                </a:cubicBezTo>
                <a:lnTo>
                  <a:pt x="3227409" y="517775"/>
                </a:lnTo>
                <a:cubicBezTo>
                  <a:pt x="3227409" y="574968"/>
                  <a:pt x="3181045" y="621332"/>
                  <a:pt x="3123852" y="621332"/>
                </a:cubicBezTo>
                <a:lnTo>
                  <a:pt x="103557" y="621332"/>
                </a:lnTo>
                <a:cubicBezTo>
                  <a:pt x="46364" y="621332"/>
                  <a:pt x="0" y="574968"/>
                  <a:pt x="0" y="517775"/>
                </a:cubicBezTo>
                <a:lnTo>
                  <a:pt x="0" y="103557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71" tIns="76051" rIns="121771" bIns="7605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kern="1200" dirty="0" smtClean="0"/>
              <a:t>Sección Séptima</a:t>
            </a:r>
            <a:endParaRPr lang="es-PE" sz="2400" b="1" kern="1200" dirty="0"/>
          </a:p>
        </p:txBody>
      </p:sp>
    </p:spTree>
    <p:extLst>
      <p:ext uri="{BB962C8B-B14F-4D97-AF65-F5344CB8AC3E}">
        <p14:creationId xmlns:p14="http://schemas.microsoft.com/office/powerpoint/2010/main" val="21067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68721" y="323364"/>
            <a:ext cx="6857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C00000"/>
                </a:solidFill>
                <a:latin typeface="Maiandra GD" pitchFamily="34" charset="0"/>
              </a:defRPr>
            </a:lvl1pPr>
          </a:lstStyle>
          <a:p>
            <a:r>
              <a:rPr lang="es-PE" sz="2400" dirty="0">
                <a:latin typeface="Calibri"/>
                <a:cs typeface="Arial" charset="0"/>
              </a:rPr>
              <a:t>NIVELES DE PLANES DE MANEJO FORESTAL</a:t>
            </a:r>
            <a:endParaRPr lang="es-PE" sz="2400" dirty="0">
              <a:latin typeface="Calibri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827584" y="404664"/>
          <a:ext cx="784887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013791" y="476672"/>
            <a:ext cx="6857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C00000"/>
                </a:solidFill>
                <a:latin typeface="Maiandra GD" pitchFamily="34" charset="0"/>
              </a:defRPr>
            </a:lvl1pPr>
          </a:lstStyle>
          <a:p>
            <a:r>
              <a:rPr lang="es-PE" sz="2400" dirty="0">
                <a:latin typeface="Calibri"/>
                <a:cs typeface="Arial" charset="0"/>
              </a:rPr>
              <a:t>LINEAMIENTOS GENERALES DE MANEJO FORESTAL</a:t>
            </a:r>
            <a:endParaRPr lang="es-PE" sz="2400" dirty="0">
              <a:latin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63639" y="1352819"/>
            <a:ext cx="3100589" cy="28161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sz="1500" dirty="0">
                <a:solidFill>
                  <a:prstClr val="white"/>
                </a:solidFill>
              </a:rPr>
              <a:t>Planes de manejo forestal obligatorios para todo aprovechamiento forestal con fines comerciales o industriales.</a:t>
            </a:r>
          </a:p>
          <a:p>
            <a:endParaRPr lang="es-PE" sz="1500" dirty="0">
              <a:solidFill>
                <a:prstClr val="white"/>
              </a:solidFill>
            </a:endParaRPr>
          </a:p>
          <a:p>
            <a:r>
              <a:rPr lang="es-PE" sz="1500" dirty="0">
                <a:solidFill>
                  <a:prstClr val="white"/>
                </a:solidFill>
              </a:rPr>
              <a:t>Cuando uno de los objetivos es también el aprovechamiento económico  de los servicios de los ecosistemas, debe ser incluido en el plan de manejo</a:t>
            </a:r>
            <a:endParaRPr lang="es-PE" sz="1350" dirty="0">
              <a:solidFill>
                <a:prstClr val="white"/>
              </a:solidFill>
            </a:endParaRPr>
          </a:p>
          <a:p>
            <a:endParaRPr lang="es-PE" sz="1350" dirty="0">
              <a:solidFill>
                <a:prstClr val="white"/>
              </a:solidFill>
            </a:endParaRPr>
          </a:p>
          <a:p>
            <a:endParaRPr lang="es-ES" sz="1350" dirty="0">
              <a:solidFill>
                <a:prstClr val="white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771622" y="1768317"/>
            <a:ext cx="3670479" cy="21698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sz="1500" dirty="0">
                <a:solidFill>
                  <a:prstClr val="white"/>
                </a:solidFill>
              </a:rPr>
              <a:t>SERFOR establecerá términos de referencia de planes de manejo para:</a:t>
            </a:r>
          </a:p>
          <a:p>
            <a:endParaRPr lang="es-PE" sz="1500" dirty="0">
              <a:solidFill>
                <a:prstClr val="white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s-PE" sz="1500" dirty="0">
                <a:solidFill>
                  <a:prstClr val="white"/>
                </a:solidFill>
              </a:rPr>
              <a:t>Fines maderables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s-PE" sz="1500" dirty="0">
                <a:solidFill>
                  <a:prstClr val="white"/>
                </a:solidFill>
              </a:rPr>
              <a:t>Otros productos del bosque: resinas, plantas medicinales, frutos, hojas, resinas, etc.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s-PE" sz="1500" dirty="0">
                <a:solidFill>
                  <a:prstClr val="white"/>
                </a:solidFill>
              </a:rPr>
              <a:t>Fines de ecoturismo y conservación.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s-PE" sz="1500" dirty="0">
                <a:solidFill>
                  <a:prstClr val="white"/>
                </a:solidFill>
              </a:rPr>
              <a:t>Plantaciones en tierras públicas</a:t>
            </a:r>
            <a:endParaRPr lang="es-ES" sz="1500" dirty="0">
              <a:solidFill>
                <a:prstClr val="white"/>
              </a:solidFill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3593205" y="2445802"/>
            <a:ext cx="1149440" cy="37627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prstClr val="white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4645066" y="4317093"/>
            <a:ext cx="3815366" cy="1344155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350" dirty="0">
                <a:solidFill>
                  <a:srgbClr val="C00000"/>
                </a:solidFill>
              </a:rPr>
              <a:t>Planes complementarios</a:t>
            </a:r>
            <a:r>
              <a:rPr lang="es-PE" sz="1350" dirty="0">
                <a:solidFill>
                  <a:prstClr val="white"/>
                </a:solidFill>
              </a:rPr>
              <a:t>, cuando se quiere aprovechar otros recursos diferentes de los indicados en plan inicial</a:t>
            </a:r>
            <a:endParaRPr lang="es-ES" sz="1350" dirty="0">
              <a:solidFill>
                <a:prstClr val="white"/>
              </a:solidFill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6510271" y="3933056"/>
            <a:ext cx="0" cy="368035"/>
          </a:xfrm>
          <a:prstGeom prst="line">
            <a:avLst/>
          </a:prstGeom>
          <a:ln w="2540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51520" y="395372"/>
            <a:ext cx="85679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C00000"/>
                </a:solidFill>
                <a:latin typeface="Maiandra GD" pitchFamily="34" charset="0"/>
              </a:defRPr>
            </a:lvl1pPr>
          </a:lstStyle>
          <a:p>
            <a:r>
              <a:rPr lang="es-PE" sz="2000" dirty="0" smtClean="0">
                <a:latin typeface="Arial" charset="0"/>
                <a:cs typeface="Arial" charset="0"/>
              </a:rPr>
              <a:t>PLANES DE MANEJO FORESTAL – COSTA Y SIERRA</a:t>
            </a:r>
            <a:endParaRPr lang="es-PE" sz="2000" dirty="0"/>
          </a:p>
        </p:txBody>
      </p:sp>
      <p:sp>
        <p:nvSpPr>
          <p:cNvPr id="10" name="Rectángulo 9"/>
          <p:cNvSpPr/>
          <p:nvPr/>
        </p:nvSpPr>
        <p:spPr>
          <a:xfrm>
            <a:off x="366713" y="1144870"/>
            <a:ext cx="8452742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PE" sz="2000" dirty="0"/>
              <a:t>En el caso de costa y sierra, dada la escasa extensión de bosque naturales, se les considera más bien en una condición de fragilidad </a:t>
            </a:r>
            <a:endParaRPr lang="es-PE" sz="2000" dirty="0" smtClean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PE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Para </a:t>
            </a:r>
            <a:r>
              <a:rPr lang="es-PE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sistemas agroforestales (caso de los bosques secos de la costa norte) </a:t>
            </a:r>
            <a:r>
              <a:rPr lang="es-PE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 pueden incluir sistemas silvopastoriles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PE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En sierra, principalmente productos no maderables.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E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plantean opciones de concesiones para plantaciones en tierras públicas, como también se considera la posibilidad de hacerlo en tierras privadas o comunales, en todos los casos, sin amenazar cobertura previa de bosques naturales</a:t>
            </a:r>
            <a:r>
              <a:rPr lang="es-E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tierras privadas y comunales, no se requiere de planes de manejo, así como tampoco se exige el uso de las guías de transporte para la movilización de productos de estas plantaciones.</a:t>
            </a:r>
            <a:endParaRPr lang="es-E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2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3406274076"/>
              </p:ext>
            </p:extLst>
          </p:nvPr>
        </p:nvGraphicFramePr>
        <p:xfrm>
          <a:off x="471182" y="998235"/>
          <a:ext cx="7989250" cy="4726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CuadroTexto 21"/>
          <p:cNvSpPr txBox="1"/>
          <p:nvPr/>
        </p:nvSpPr>
        <p:spPr>
          <a:xfrm>
            <a:off x="638801" y="421214"/>
            <a:ext cx="76776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CONDICIONES PARA PLANTACIONES FORESTALES</a:t>
            </a:r>
            <a:endParaRPr lang="es-ES" sz="20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71182" y="5652537"/>
            <a:ext cx="806125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1600" b="1" dirty="0"/>
              <a:t>Plantaciones de especies exóticas no requieren acreditar origen legal, ni marcado de trozas ni tocones</a:t>
            </a:r>
          </a:p>
        </p:txBody>
      </p:sp>
    </p:spTree>
    <p:extLst>
      <p:ext uri="{BB962C8B-B14F-4D97-AF65-F5344CB8AC3E}">
        <p14:creationId xmlns:p14="http://schemas.microsoft.com/office/powerpoint/2010/main" val="23927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864" y="949047"/>
            <a:ext cx="8229600" cy="247705"/>
          </a:xfrm>
        </p:spPr>
        <p:txBody>
          <a:bodyPr>
            <a:noAutofit/>
          </a:bodyPr>
          <a:lstStyle/>
          <a:p>
            <a:r>
              <a:rPr lang="es-PE" sz="2000" b="1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SISTEMAS AGROFORESTALES</a:t>
            </a:r>
            <a:endParaRPr lang="es-ES" sz="2000" b="1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18317"/>
              </p:ext>
            </p:extLst>
          </p:nvPr>
        </p:nvGraphicFramePr>
        <p:xfrm>
          <a:off x="539552" y="1844825"/>
          <a:ext cx="597666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6516216" y="1844824"/>
            <a:ext cx="2426677" cy="42934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PE" dirty="0">
                <a:solidFill>
                  <a:prstClr val="white"/>
                </a:solidFill>
              </a:rPr>
              <a:t>Contratos de cesión en uso para posesionarios en tierras forestales y de protección.</a:t>
            </a:r>
          </a:p>
          <a:p>
            <a:endParaRPr lang="es-PE" dirty="0">
              <a:solidFill>
                <a:prstClr val="white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PE" dirty="0">
                <a:solidFill>
                  <a:prstClr val="white"/>
                </a:solidFill>
              </a:rPr>
              <a:t>Períodos de 40 años renovables.</a:t>
            </a:r>
          </a:p>
          <a:p>
            <a:endParaRPr lang="es-PE" dirty="0">
              <a:solidFill>
                <a:prstClr val="white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PE" dirty="0">
                <a:solidFill>
                  <a:prstClr val="white"/>
                </a:solidFill>
              </a:rPr>
              <a:t>Extensiones máximas de 100 ha.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sz="1500" dirty="0" smtClean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sz="1500" dirty="0" smtClean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sz="1500" dirty="0" smtClean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sz="1500" dirty="0" smtClean="0">
              <a:solidFill>
                <a:prstClr val="black"/>
              </a:solidFill>
            </a:endParaRPr>
          </a:p>
          <a:p>
            <a:pPr marL="214313" indent="-214313"/>
            <a:endParaRPr lang="es-ES" sz="1500" dirty="0">
              <a:solidFill>
                <a:prstClr val="black"/>
              </a:solidFill>
            </a:endParaRPr>
          </a:p>
        </p:txBody>
      </p:sp>
      <p:sp>
        <p:nvSpPr>
          <p:cNvPr id="5" name="13 Forma libre"/>
          <p:cNvSpPr/>
          <p:nvPr/>
        </p:nvSpPr>
        <p:spPr>
          <a:xfrm>
            <a:off x="35743" y="-27384"/>
            <a:ext cx="3307976" cy="621332"/>
          </a:xfrm>
          <a:custGeom>
            <a:avLst/>
            <a:gdLst>
              <a:gd name="connsiteX0" fmla="*/ 0 w 3227409"/>
              <a:gd name="connsiteY0" fmla="*/ 103557 h 621332"/>
              <a:gd name="connsiteX1" fmla="*/ 103557 w 3227409"/>
              <a:gd name="connsiteY1" fmla="*/ 0 h 621332"/>
              <a:gd name="connsiteX2" fmla="*/ 3123852 w 3227409"/>
              <a:gd name="connsiteY2" fmla="*/ 0 h 621332"/>
              <a:gd name="connsiteX3" fmla="*/ 3227409 w 3227409"/>
              <a:gd name="connsiteY3" fmla="*/ 103557 h 621332"/>
              <a:gd name="connsiteX4" fmla="*/ 3227409 w 3227409"/>
              <a:gd name="connsiteY4" fmla="*/ 517775 h 621332"/>
              <a:gd name="connsiteX5" fmla="*/ 3123852 w 3227409"/>
              <a:gd name="connsiteY5" fmla="*/ 621332 h 621332"/>
              <a:gd name="connsiteX6" fmla="*/ 103557 w 3227409"/>
              <a:gd name="connsiteY6" fmla="*/ 621332 h 621332"/>
              <a:gd name="connsiteX7" fmla="*/ 0 w 3227409"/>
              <a:gd name="connsiteY7" fmla="*/ 517775 h 621332"/>
              <a:gd name="connsiteX8" fmla="*/ 0 w 3227409"/>
              <a:gd name="connsiteY8" fmla="*/ 103557 h 6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409" h="621332">
                <a:moveTo>
                  <a:pt x="0" y="103557"/>
                </a:moveTo>
                <a:cubicBezTo>
                  <a:pt x="0" y="46364"/>
                  <a:pt x="46364" y="0"/>
                  <a:pt x="103557" y="0"/>
                </a:cubicBezTo>
                <a:lnTo>
                  <a:pt x="3123852" y="0"/>
                </a:lnTo>
                <a:cubicBezTo>
                  <a:pt x="3181045" y="0"/>
                  <a:pt x="3227409" y="46364"/>
                  <a:pt x="3227409" y="103557"/>
                </a:cubicBezTo>
                <a:lnTo>
                  <a:pt x="3227409" y="517775"/>
                </a:lnTo>
                <a:cubicBezTo>
                  <a:pt x="3227409" y="574968"/>
                  <a:pt x="3181045" y="621332"/>
                  <a:pt x="3123852" y="621332"/>
                </a:cubicBezTo>
                <a:lnTo>
                  <a:pt x="103557" y="621332"/>
                </a:lnTo>
                <a:cubicBezTo>
                  <a:pt x="46364" y="621332"/>
                  <a:pt x="0" y="574968"/>
                  <a:pt x="0" y="517775"/>
                </a:cubicBezTo>
                <a:lnTo>
                  <a:pt x="0" y="103557"/>
                </a:lnTo>
                <a:close/>
              </a:path>
            </a:pathLst>
          </a:custGeom>
          <a:solidFill>
            <a:srgbClr val="33CC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780253"/>
              <a:satOff val="-973"/>
              <a:lumOff val="229"/>
              <a:alphaOff val="0"/>
            </a:schemeClr>
          </a:fillRef>
          <a:effectRef idx="0">
            <a:schemeClr val="accent2">
              <a:hueOff val="780253"/>
              <a:satOff val="-973"/>
              <a:lumOff val="22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71" tIns="76051" rIns="121771" bIns="7605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kern="1200" dirty="0" smtClean="0"/>
              <a:t>Sección Segunda</a:t>
            </a:r>
            <a:endParaRPr lang="es-PE" sz="2400" b="1" kern="1200" dirty="0"/>
          </a:p>
        </p:txBody>
      </p:sp>
      <p:sp>
        <p:nvSpPr>
          <p:cNvPr id="6" name="12 Forma libre"/>
          <p:cNvSpPr/>
          <p:nvPr/>
        </p:nvSpPr>
        <p:spPr>
          <a:xfrm>
            <a:off x="3263152" y="34748"/>
            <a:ext cx="5880848" cy="497067"/>
          </a:xfrm>
          <a:custGeom>
            <a:avLst/>
            <a:gdLst>
              <a:gd name="connsiteX0" fmla="*/ 82846 w 497066"/>
              <a:gd name="connsiteY0" fmla="*/ 0 h 5737617"/>
              <a:gd name="connsiteX1" fmla="*/ 414220 w 497066"/>
              <a:gd name="connsiteY1" fmla="*/ 0 h 5737617"/>
              <a:gd name="connsiteX2" fmla="*/ 497066 w 497066"/>
              <a:gd name="connsiteY2" fmla="*/ 82846 h 5737617"/>
              <a:gd name="connsiteX3" fmla="*/ 497066 w 497066"/>
              <a:gd name="connsiteY3" fmla="*/ 5737617 h 5737617"/>
              <a:gd name="connsiteX4" fmla="*/ 497066 w 497066"/>
              <a:gd name="connsiteY4" fmla="*/ 5737617 h 5737617"/>
              <a:gd name="connsiteX5" fmla="*/ 0 w 497066"/>
              <a:gd name="connsiteY5" fmla="*/ 5737617 h 5737617"/>
              <a:gd name="connsiteX6" fmla="*/ 0 w 497066"/>
              <a:gd name="connsiteY6" fmla="*/ 5737617 h 5737617"/>
              <a:gd name="connsiteX7" fmla="*/ 0 w 497066"/>
              <a:gd name="connsiteY7" fmla="*/ 82846 h 5737617"/>
              <a:gd name="connsiteX8" fmla="*/ 82846 w 497066"/>
              <a:gd name="connsiteY8" fmla="*/ 0 h 573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66" h="5737617">
                <a:moveTo>
                  <a:pt x="497066" y="956293"/>
                </a:moveTo>
                <a:lnTo>
                  <a:pt x="497066" y="4781324"/>
                </a:lnTo>
                <a:cubicBezTo>
                  <a:pt x="497066" y="5309472"/>
                  <a:pt x="493853" y="5737611"/>
                  <a:pt x="489889" y="5737611"/>
                </a:cubicBezTo>
                <a:lnTo>
                  <a:pt x="0" y="5737611"/>
                </a:lnTo>
                <a:lnTo>
                  <a:pt x="0" y="5737611"/>
                </a:lnTo>
                <a:lnTo>
                  <a:pt x="0" y="6"/>
                </a:lnTo>
                <a:lnTo>
                  <a:pt x="0" y="6"/>
                </a:lnTo>
                <a:lnTo>
                  <a:pt x="489889" y="6"/>
                </a:lnTo>
                <a:cubicBezTo>
                  <a:pt x="493853" y="6"/>
                  <a:pt x="497066" y="428145"/>
                  <a:pt x="497066" y="9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837637"/>
              <a:satOff val="-730"/>
              <a:lumOff val="-1"/>
              <a:alphaOff val="0"/>
            </a:schemeClr>
          </a:lnRef>
          <a:fillRef idx="1">
            <a:schemeClr val="accent2">
              <a:tint val="40000"/>
              <a:alpha val="90000"/>
              <a:hueOff val="837637"/>
              <a:satOff val="-730"/>
              <a:lumOff val="-1"/>
              <a:alphaOff val="0"/>
            </a:schemeClr>
          </a:fillRef>
          <a:effectRef idx="0">
            <a:schemeClr val="accent2">
              <a:tint val="40000"/>
              <a:alpha val="90000"/>
              <a:hueOff val="837637"/>
              <a:satOff val="-730"/>
              <a:lumOff val="-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090" rIns="271915" bIns="148091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200" b="1" kern="1200" dirty="0" smtClean="0">
                <a:latin typeface="+mj-lt"/>
                <a:cs typeface="Arial" pitchFamily="34" charset="0"/>
              </a:rPr>
              <a:t>Gestión Forestal</a:t>
            </a:r>
            <a:endParaRPr lang="es-PE" sz="2200" b="1" kern="1200" dirty="0">
              <a:latin typeface="+mj-lt"/>
              <a:cs typeface="Arial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2267744" y="1844824"/>
            <a:ext cx="0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1763688" y="2996952"/>
            <a:ext cx="504056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665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5 Forma libre"/>
          <p:cNvSpPr/>
          <p:nvPr/>
        </p:nvSpPr>
        <p:spPr>
          <a:xfrm>
            <a:off x="179512" y="116632"/>
            <a:ext cx="3227409" cy="621332"/>
          </a:xfrm>
          <a:custGeom>
            <a:avLst/>
            <a:gdLst>
              <a:gd name="connsiteX0" fmla="*/ 0 w 3227409"/>
              <a:gd name="connsiteY0" fmla="*/ 103557 h 621332"/>
              <a:gd name="connsiteX1" fmla="*/ 103557 w 3227409"/>
              <a:gd name="connsiteY1" fmla="*/ 0 h 621332"/>
              <a:gd name="connsiteX2" fmla="*/ 3123852 w 3227409"/>
              <a:gd name="connsiteY2" fmla="*/ 0 h 621332"/>
              <a:gd name="connsiteX3" fmla="*/ 3227409 w 3227409"/>
              <a:gd name="connsiteY3" fmla="*/ 103557 h 621332"/>
              <a:gd name="connsiteX4" fmla="*/ 3227409 w 3227409"/>
              <a:gd name="connsiteY4" fmla="*/ 517775 h 621332"/>
              <a:gd name="connsiteX5" fmla="*/ 3123852 w 3227409"/>
              <a:gd name="connsiteY5" fmla="*/ 621332 h 621332"/>
              <a:gd name="connsiteX6" fmla="*/ 103557 w 3227409"/>
              <a:gd name="connsiteY6" fmla="*/ 621332 h 621332"/>
              <a:gd name="connsiteX7" fmla="*/ 0 w 3227409"/>
              <a:gd name="connsiteY7" fmla="*/ 517775 h 621332"/>
              <a:gd name="connsiteX8" fmla="*/ 0 w 3227409"/>
              <a:gd name="connsiteY8" fmla="*/ 103557 h 6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409" h="621332">
                <a:moveTo>
                  <a:pt x="0" y="103557"/>
                </a:moveTo>
                <a:cubicBezTo>
                  <a:pt x="0" y="46364"/>
                  <a:pt x="46364" y="0"/>
                  <a:pt x="103557" y="0"/>
                </a:cubicBezTo>
                <a:lnTo>
                  <a:pt x="3123852" y="0"/>
                </a:lnTo>
                <a:cubicBezTo>
                  <a:pt x="3181045" y="0"/>
                  <a:pt x="3227409" y="46364"/>
                  <a:pt x="3227409" y="103557"/>
                </a:cubicBezTo>
                <a:lnTo>
                  <a:pt x="3227409" y="517775"/>
                </a:lnTo>
                <a:cubicBezTo>
                  <a:pt x="3227409" y="574968"/>
                  <a:pt x="3181045" y="621332"/>
                  <a:pt x="3123852" y="621332"/>
                </a:cubicBezTo>
                <a:lnTo>
                  <a:pt x="103557" y="621332"/>
                </a:lnTo>
                <a:cubicBezTo>
                  <a:pt x="46364" y="621332"/>
                  <a:pt x="0" y="574968"/>
                  <a:pt x="0" y="517775"/>
                </a:cubicBezTo>
                <a:lnTo>
                  <a:pt x="0" y="103557"/>
                </a:lnTo>
                <a:close/>
              </a:path>
            </a:pathLst>
          </a:custGeom>
          <a:solidFill>
            <a:srgbClr val="0099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560506"/>
              <a:satOff val="-1946"/>
              <a:lumOff val="458"/>
              <a:alphaOff val="0"/>
            </a:schemeClr>
          </a:fillRef>
          <a:effectRef idx="0">
            <a:schemeClr val="accent2">
              <a:hueOff val="1560506"/>
              <a:satOff val="-1946"/>
              <a:lumOff val="45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71" tIns="76051" rIns="121771" bIns="7605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kern="1200" dirty="0" smtClean="0"/>
              <a:t>Sección Tercera</a:t>
            </a:r>
            <a:endParaRPr lang="es-PE" sz="2400" b="1" kern="1200" dirty="0"/>
          </a:p>
        </p:txBody>
      </p:sp>
      <p:sp>
        <p:nvSpPr>
          <p:cNvPr id="3" name="14 Forma libre"/>
          <p:cNvSpPr/>
          <p:nvPr/>
        </p:nvSpPr>
        <p:spPr>
          <a:xfrm>
            <a:off x="3406382" y="116632"/>
            <a:ext cx="5737618" cy="621332"/>
          </a:xfrm>
          <a:custGeom>
            <a:avLst/>
            <a:gdLst>
              <a:gd name="connsiteX0" fmla="*/ 82846 w 497066"/>
              <a:gd name="connsiteY0" fmla="*/ 0 h 5737617"/>
              <a:gd name="connsiteX1" fmla="*/ 414220 w 497066"/>
              <a:gd name="connsiteY1" fmla="*/ 0 h 5737617"/>
              <a:gd name="connsiteX2" fmla="*/ 497066 w 497066"/>
              <a:gd name="connsiteY2" fmla="*/ 82846 h 5737617"/>
              <a:gd name="connsiteX3" fmla="*/ 497066 w 497066"/>
              <a:gd name="connsiteY3" fmla="*/ 5737617 h 5737617"/>
              <a:gd name="connsiteX4" fmla="*/ 497066 w 497066"/>
              <a:gd name="connsiteY4" fmla="*/ 5737617 h 5737617"/>
              <a:gd name="connsiteX5" fmla="*/ 0 w 497066"/>
              <a:gd name="connsiteY5" fmla="*/ 5737617 h 5737617"/>
              <a:gd name="connsiteX6" fmla="*/ 0 w 497066"/>
              <a:gd name="connsiteY6" fmla="*/ 5737617 h 5737617"/>
              <a:gd name="connsiteX7" fmla="*/ 0 w 497066"/>
              <a:gd name="connsiteY7" fmla="*/ 82846 h 5737617"/>
              <a:gd name="connsiteX8" fmla="*/ 82846 w 497066"/>
              <a:gd name="connsiteY8" fmla="*/ 0 h 573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66" h="5737617">
                <a:moveTo>
                  <a:pt x="497066" y="956293"/>
                </a:moveTo>
                <a:lnTo>
                  <a:pt x="497066" y="4781324"/>
                </a:lnTo>
                <a:cubicBezTo>
                  <a:pt x="497066" y="5309472"/>
                  <a:pt x="493853" y="5737611"/>
                  <a:pt x="489889" y="5737611"/>
                </a:cubicBezTo>
                <a:lnTo>
                  <a:pt x="0" y="5737611"/>
                </a:lnTo>
                <a:lnTo>
                  <a:pt x="0" y="5737611"/>
                </a:lnTo>
                <a:lnTo>
                  <a:pt x="0" y="6"/>
                </a:lnTo>
                <a:lnTo>
                  <a:pt x="0" y="6"/>
                </a:lnTo>
                <a:lnTo>
                  <a:pt x="489889" y="6"/>
                </a:lnTo>
                <a:cubicBezTo>
                  <a:pt x="493853" y="6"/>
                  <a:pt x="497066" y="428145"/>
                  <a:pt x="497066" y="9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lnRef>
          <a:fillRef idx="1"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fillRef>
          <a:effectRef idx="0"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090" rIns="271915" bIns="148091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200" b="1" kern="1200" dirty="0" smtClean="0">
                <a:latin typeface="+mj-lt"/>
                <a:cs typeface="Arial" pitchFamily="34" charset="0"/>
              </a:rPr>
              <a:t>Gestión de Fauna Silvestre</a:t>
            </a:r>
            <a:endParaRPr lang="es-PE" sz="2200" b="1" kern="1200" dirty="0">
              <a:latin typeface="+mj-lt"/>
              <a:cs typeface="Arial" pitchFamily="34" charset="0"/>
            </a:endParaRPr>
          </a:p>
        </p:txBody>
      </p:sp>
      <p:graphicFrame>
        <p:nvGraphicFramePr>
          <p:cNvPr id="4" name="10 Diagrama"/>
          <p:cNvGraphicFramePr/>
          <p:nvPr>
            <p:extLst>
              <p:ext uri="{D42A27DB-BD31-4B8C-83A1-F6EECF244321}">
                <p14:modId xmlns:p14="http://schemas.microsoft.com/office/powerpoint/2010/main" val="1032281652"/>
              </p:ext>
            </p:extLst>
          </p:nvPr>
        </p:nvGraphicFramePr>
        <p:xfrm>
          <a:off x="611560" y="1340768"/>
          <a:ext cx="784887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437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Elipse"/>
          <p:cNvSpPr/>
          <p:nvPr/>
        </p:nvSpPr>
        <p:spPr>
          <a:xfrm>
            <a:off x="755576" y="2802632"/>
            <a:ext cx="1512168" cy="1418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MANEJO EN LIBERTAD</a:t>
            </a:r>
            <a:endParaRPr lang="es-PE" dirty="0"/>
          </a:p>
        </p:txBody>
      </p:sp>
      <p:sp>
        <p:nvSpPr>
          <p:cNvPr id="9" name="8 Elipse"/>
          <p:cNvSpPr/>
          <p:nvPr/>
        </p:nvSpPr>
        <p:spPr>
          <a:xfrm>
            <a:off x="2843808" y="1794520"/>
            <a:ext cx="172819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TIERRAS DE DOMINIO PÚBLICO</a:t>
            </a:r>
            <a:endParaRPr lang="es-PE" dirty="0"/>
          </a:p>
        </p:txBody>
      </p:sp>
      <p:sp>
        <p:nvSpPr>
          <p:cNvPr id="11" name="10 Elipse"/>
          <p:cNvSpPr/>
          <p:nvPr/>
        </p:nvSpPr>
        <p:spPr>
          <a:xfrm>
            <a:off x="5292080" y="1866528"/>
            <a:ext cx="144016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dirty="0" smtClean="0"/>
              <a:t>CONCESIONES</a:t>
            </a:r>
            <a:endParaRPr lang="es-PE" sz="1050" dirty="0"/>
          </a:p>
        </p:txBody>
      </p:sp>
      <p:sp>
        <p:nvSpPr>
          <p:cNvPr id="13" name="12 Elipse"/>
          <p:cNvSpPr/>
          <p:nvPr/>
        </p:nvSpPr>
        <p:spPr>
          <a:xfrm>
            <a:off x="2987824" y="3954760"/>
            <a:ext cx="180020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TIERRAS DE PROPIEDAD PRIVADA</a:t>
            </a:r>
            <a:endParaRPr lang="es-PE" dirty="0"/>
          </a:p>
        </p:txBody>
      </p:sp>
      <p:sp>
        <p:nvSpPr>
          <p:cNvPr id="14" name="13 Elipse"/>
          <p:cNvSpPr/>
          <p:nvPr/>
        </p:nvSpPr>
        <p:spPr>
          <a:xfrm>
            <a:off x="5364088" y="3544416"/>
            <a:ext cx="144016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dirty="0" smtClean="0"/>
              <a:t>PERMISOS PREDIOS PRIVADOS</a:t>
            </a:r>
            <a:endParaRPr lang="es-PE" sz="1050" dirty="0"/>
          </a:p>
        </p:txBody>
      </p:sp>
      <p:sp>
        <p:nvSpPr>
          <p:cNvPr id="15" name="14 Elipse"/>
          <p:cNvSpPr/>
          <p:nvPr/>
        </p:nvSpPr>
        <p:spPr>
          <a:xfrm>
            <a:off x="5292080" y="4818856"/>
            <a:ext cx="151216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dirty="0" smtClean="0"/>
              <a:t>PERMISOS COMUNDADES NATIVAS O CAMPESINAS</a:t>
            </a:r>
            <a:endParaRPr lang="es-PE" sz="1100" dirty="0"/>
          </a:p>
        </p:txBody>
      </p:sp>
      <p:cxnSp>
        <p:nvCxnSpPr>
          <p:cNvPr id="12" name="11 Conector recto de flecha"/>
          <p:cNvCxnSpPr>
            <a:stCxn id="8" idx="6"/>
            <a:endCxn id="9" idx="2"/>
          </p:cNvCxnSpPr>
          <p:nvPr/>
        </p:nvCxnSpPr>
        <p:spPr>
          <a:xfrm flipV="1">
            <a:off x="2267744" y="2370584"/>
            <a:ext cx="576064" cy="11412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8" idx="6"/>
            <a:endCxn id="13" idx="2"/>
          </p:cNvCxnSpPr>
          <p:nvPr/>
        </p:nvCxnSpPr>
        <p:spPr>
          <a:xfrm>
            <a:off x="2267744" y="3511860"/>
            <a:ext cx="720080" cy="10189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stCxn id="9" idx="6"/>
            <a:endCxn id="11" idx="2"/>
          </p:cNvCxnSpPr>
          <p:nvPr/>
        </p:nvCxnSpPr>
        <p:spPr>
          <a:xfrm flipV="1">
            <a:off x="4572000" y="2323728"/>
            <a:ext cx="720080" cy="46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13" idx="6"/>
            <a:endCxn id="14" idx="2"/>
          </p:cNvCxnSpPr>
          <p:nvPr/>
        </p:nvCxnSpPr>
        <p:spPr>
          <a:xfrm flipV="1">
            <a:off x="4788024" y="4001616"/>
            <a:ext cx="576064" cy="529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13" idx="6"/>
            <a:endCxn id="15" idx="2"/>
          </p:cNvCxnSpPr>
          <p:nvPr/>
        </p:nvCxnSpPr>
        <p:spPr>
          <a:xfrm>
            <a:off x="4788024" y="4530824"/>
            <a:ext cx="504056" cy="745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1691680" y="879103"/>
            <a:ext cx="5762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/>
              <a:t>TITULOS HABILITANTES EN LIBERTAD</a:t>
            </a:r>
          </a:p>
        </p:txBody>
      </p:sp>
      <p:sp>
        <p:nvSpPr>
          <p:cNvPr id="29" name="28 Abrir llave"/>
          <p:cNvSpPr/>
          <p:nvPr/>
        </p:nvSpPr>
        <p:spPr>
          <a:xfrm>
            <a:off x="7020272" y="1196752"/>
            <a:ext cx="144016" cy="21602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30 CuadroTexto"/>
          <p:cNvSpPr txBox="1"/>
          <p:nvPr/>
        </p:nvSpPr>
        <p:spPr>
          <a:xfrm>
            <a:off x="7072330" y="1336700"/>
            <a:ext cx="1835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PE" sz="1600" dirty="0" smtClean="0"/>
              <a:t>Publicidad de la solicitud</a:t>
            </a:r>
          </a:p>
          <a:p>
            <a:pPr marL="342900" indent="-342900">
              <a:buAutoNum type="arabicPeriod"/>
            </a:pPr>
            <a:r>
              <a:rPr lang="es-PE" sz="1600" dirty="0" smtClean="0"/>
              <a:t>Concurso Público</a:t>
            </a:r>
          </a:p>
          <a:p>
            <a:pPr marL="342900" indent="-342900">
              <a:buAutoNum type="arabicPeriod"/>
            </a:pPr>
            <a:r>
              <a:rPr lang="es-PE" sz="1600" dirty="0" smtClean="0"/>
              <a:t>Contrato</a:t>
            </a:r>
          </a:p>
          <a:p>
            <a:pPr marL="342900" indent="-342900">
              <a:buAutoNum type="arabicPeriod"/>
            </a:pPr>
            <a:r>
              <a:rPr lang="es-PE" sz="1600" dirty="0" smtClean="0"/>
              <a:t>Garantía de fiel cumplimiento</a:t>
            </a:r>
            <a:endParaRPr lang="es-PE" sz="1600" dirty="0"/>
          </a:p>
        </p:txBody>
      </p:sp>
      <p:sp>
        <p:nvSpPr>
          <p:cNvPr id="26" name="15 Forma libre"/>
          <p:cNvSpPr/>
          <p:nvPr/>
        </p:nvSpPr>
        <p:spPr>
          <a:xfrm>
            <a:off x="0" y="116632"/>
            <a:ext cx="3406921" cy="621332"/>
          </a:xfrm>
          <a:custGeom>
            <a:avLst/>
            <a:gdLst>
              <a:gd name="connsiteX0" fmla="*/ 0 w 3227409"/>
              <a:gd name="connsiteY0" fmla="*/ 103557 h 621332"/>
              <a:gd name="connsiteX1" fmla="*/ 103557 w 3227409"/>
              <a:gd name="connsiteY1" fmla="*/ 0 h 621332"/>
              <a:gd name="connsiteX2" fmla="*/ 3123852 w 3227409"/>
              <a:gd name="connsiteY2" fmla="*/ 0 h 621332"/>
              <a:gd name="connsiteX3" fmla="*/ 3227409 w 3227409"/>
              <a:gd name="connsiteY3" fmla="*/ 103557 h 621332"/>
              <a:gd name="connsiteX4" fmla="*/ 3227409 w 3227409"/>
              <a:gd name="connsiteY4" fmla="*/ 517775 h 621332"/>
              <a:gd name="connsiteX5" fmla="*/ 3123852 w 3227409"/>
              <a:gd name="connsiteY5" fmla="*/ 621332 h 621332"/>
              <a:gd name="connsiteX6" fmla="*/ 103557 w 3227409"/>
              <a:gd name="connsiteY6" fmla="*/ 621332 h 621332"/>
              <a:gd name="connsiteX7" fmla="*/ 0 w 3227409"/>
              <a:gd name="connsiteY7" fmla="*/ 517775 h 621332"/>
              <a:gd name="connsiteX8" fmla="*/ 0 w 3227409"/>
              <a:gd name="connsiteY8" fmla="*/ 103557 h 6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409" h="621332">
                <a:moveTo>
                  <a:pt x="0" y="103557"/>
                </a:moveTo>
                <a:cubicBezTo>
                  <a:pt x="0" y="46364"/>
                  <a:pt x="46364" y="0"/>
                  <a:pt x="103557" y="0"/>
                </a:cubicBezTo>
                <a:lnTo>
                  <a:pt x="3123852" y="0"/>
                </a:lnTo>
                <a:cubicBezTo>
                  <a:pt x="3181045" y="0"/>
                  <a:pt x="3227409" y="46364"/>
                  <a:pt x="3227409" y="103557"/>
                </a:cubicBezTo>
                <a:lnTo>
                  <a:pt x="3227409" y="517775"/>
                </a:lnTo>
                <a:cubicBezTo>
                  <a:pt x="3227409" y="574968"/>
                  <a:pt x="3181045" y="621332"/>
                  <a:pt x="3123852" y="621332"/>
                </a:cubicBezTo>
                <a:lnTo>
                  <a:pt x="103557" y="621332"/>
                </a:lnTo>
                <a:cubicBezTo>
                  <a:pt x="46364" y="621332"/>
                  <a:pt x="0" y="574968"/>
                  <a:pt x="0" y="517775"/>
                </a:cubicBezTo>
                <a:lnTo>
                  <a:pt x="0" y="103557"/>
                </a:lnTo>
                <a:close/>
              </a:path>
            </a:pathLst>
          </a:custGeom>
          <a:solidFill>
            <a:srgbClr val="0099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560506"/>
              <a:satOff val="-1946"/>
              <a:lumOff val="458"/>
              <a:alphaOff val="0"/>
            </a:schemeClr>
          </a:fillRef>
          <a:effectRef idx="0">
            <a:schemeClr val="accent2">
              <a:hueOff val="1560506"/>
              <a:satOff val="-1946"/>
              <a:lumOff val="45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71" tIns="76051" rIns="121771" bIns="7605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kern="1200" dirty="0" smtClean="0"/>
              <a:t>Sección Tercera</a:t>
            </a:r>
            <a:endParaRPr lang="es-PE" sz="2400" b="1" kern="1200" dirty="0"/>
          </a:p>
        </p:txBody>
      </p:sp>
      <p:sp>
        <p:nvSpPr>
          <p:cNvPr id="27" name="14 Forma libre"/>
          <p:cNvSpPr/>
          <p:nvPr/>
        </p:nvSpPr>
        <p:spPr>
          <a:xfrm>
            <a:off x="3406382" y="116632"/>
            <a:ext cx="5737618" cy="621332"/>
          </a:xfrm>
          <a:custGeom>
            <a:avLst/>
            <a:gdLst>
              <a:gd name="connsiteX0" fmla="*/ 82846 w 497066"/>
              <a:gd name="connsiteY0" fmla="*/ 0 h 5737617"/>
              <a:gd name="connsiteX1" fmla="*/ 414220 w 497066"/>
              <a:gd name="connsiteY1" fmla="*/ 0 h 5737617"/>
              <a:gd name="connsiteX2" fmla="*/ 497066 w 497066"/>
              <a:gd name="connsiteY2" fmla="*/ 82846 h 5737617"/>
              <a:gd name="connsiteX3" fmla="*/ 497066 w 497066"/>
              <a:gd name="connsiteY3" fmla="*/ 5737617 h 5737617"/>
              <a:gd name="connsiteX4" fmla="*/ 497066 w 497066"/>
              <a:gd name="connsiteY4" fmla="*/ 5737617 h 5737617"/>
              <a:gd name="connsiteX5" fmla="*/ 0 w 497066"/>
              <a:gd name="connsiteY5" fmla="*/ 5737617 h 5737617"/>
              <a:gd name="connsiteX6" fmla="*/ 0 w 497066"/>
              <a:gd name="connsiteY6" fmla="*/ 5737617 h 5737617"/>
              <a:gd name="connsiteX7" fmla="*/ 0 w 497066"/>
              <a:gd name="connsiteY7" fmla="*/ 82846 h 5737617"/>
              <a:gd name="connsiteX8" fmla="*/ 82846 w 497066"/>
              <a:gd name="connsiteY8" fmla="*/ 0 h 573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66" h="5737617">
                <a:moveTo>
                  <a:pt x="497066" y="956293"/>
                </a:moveTo>
                <a:lnTo>
                  <a:pt x="497066" y="4781324"/>
                </a:lnTo>
                <a:cubicBezTo>
                  <a:pt x="497066" y="5309472"/>
                  <a:pt x="493853" y="5737611"/>
                  <a:pt x="489889" y="5737611"/>
                </a:cubicBezTo>
                <a:lnTo>
                  <a:pt x="0" y="5737611"/>
                </a:lnTo>
                <a:lnTo>
                  <a:pt x="0" y="5737611"/>
                </a:lnTo>
                <a:lnTo>
                  <a:pt x="0" y="6"/>
                </a:lnTo>
                <a:lnTo>
                  <a:pt x="0" y="6"/>
                </a:lnTo>
                <a:lnTo>
                  <a:pt x="489889" y="6"/>
                </a:lnTo>
                <a:cubicBezTo>
                  <a:pt x="493853" y="6"/>
                  <a:pt x="497066" y="428145"/>
                  <a:pt x="497066" y="9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lnRef>
          <a:fillRef idx="1"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fillRef>
          <a:effectRef idx="0"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090" rIns="271915" bIns="148091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200" b="1" kern="1200" dirty="0" smtClean="0">
                <a:latin typeface="+mj-lt"/>
                <a:cs typeface="Arial" pitchFamily="34" charset="0"/>
              </a:rPr>
              <a:t>Gestión de Fauna Silvestre</a:t>
            </a:r>
            <a:endParaRPr lang="es-PE" sz="2200" b="1" kern="12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4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Elipse"/>
          <p:cNvSpPr/>
          <p:nvPr/>
        </p:nvSpPr>
        <p:spPr>
          <a:xfrm>
            <a:off x="755576" y="3004406"/>
            <a:ext cx="1512168" cy="1418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MANEJO EN CAUTIVIDAD</a:t>
            </a:r>
            <a:endParaRPr lang="es-PE" dirty="0"/>
          </a:p>
        </p:txBody>
      </p:sp>
      <p:sp>
        <p:nvSpPr>
          <p:cNvPr id="9" name="8 Elipse"/>
          <p:cNvSpPr/>
          <p:nvPr/>
        </p:nvSpPr>
        <p:spPr>
          <a:xfrm>
            <a:off x="2857488" y="2130576"/>
            <a:ext cx="171451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GENERALIDADES</a:t>
            </a:r>
            <a:endParaRPr lang="es-PE" dirty="0"/>
          </a:p>
        </p:txBody>
      </p:sp>
      <p:sp>
        <p:nvSpPr>
          <p:cNvPr id="13" name="12 Elipse"/>
          <p:cNvSpPr/>
          <p:nvPr/>
        </p:nvSpPr>
        <p:spPr>
          <a:xfrm>
            <a:off x="2987824" y="4156534"/>
            <a:ext cx="165618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CENTROS DE CRIA</a:t>
            </a:r>
            <a:endParaRPr lang="es-PE" dirty="0"/>
          </a:p>
        </p:txBody>
      </p:sp>
      <p:cxnSp>
        <p:nvCxnSpPr>
          <p:cNvPr id="12" name="11 Conector recto de flecha"/>
          <p:cNvCxnSpPr>
            <a:stCxn id="8" idx="6"/>
            <a:endCxn id="9" idx="2"/>
          </p:cNvCxnSpPr>
          <p:nvPr/>
        </p:nvCxnSpPr>
        <p:spPr>
          <a:xfrm flipV="1">
            <a:off x="2267744" y="2706640"/>
            <a:ext cx="589744" cy="10069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8" idx="6"/>
            <a:endCxn id="13" idx="2"/>
          </p:cNvCxnSpPr>
          <p:nvPr/>
        </p:nvCxnSpPr>
        <p:spPr>
          <a:xfrm>
            <a:off x="2267744" y="3713634"/>
            <a:ext cx="720080" cy="10189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1259632" y="980728"/>
            <a:ext cx="644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 smtClean="0"/>
              <a:t>TITULOS HABILITANTES EN CAUTIVIDAD</a:t>
            </a:r>
          </a:p>
        </p:txBody>
      </p:sp>
      <p:sp>
        <p:nvSpPr>
          <p:cNvPr id="29" name="28 Abrir llave"/>
          <p:cNvSpPr/>
          <p:nvPr/>
        </p:nvSpPr>
        <p:spPr>
          <a:xfrm>
            <a:off x="4857752" y="1844824"/>
            <a:ext cx="72008" cy="18722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30 CuadroTexto"/>
          <p:cNvSpPr txBox="1"/>
          <p:nvPr/>
        </p:nvSpPr>
        <p:spPr>
          <a:xfrm>
            <a:off x="5000628" y="1916262"/>
            <a:ext cx="2735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PE" dirty="0" smtClean="0"/>
              <a:t>Plantel reproductor</a:t>
            </a:r>
          </a:p>
          <a:p>
            <a:pPr marL="342900" indent="-342900">
              <a:buAutoNum type="arabicPeriod"/>
            </a:pPr>
            <a:r>
              <a:rPr lang="es-PE" dirty="0" smtClean="0"/>
              <a:t>Manejo de registros genealógicos</a:t>
            </a:r>
          </a:p>
          <a:p>
            <a:pPr marL="342900" indent="-342900">
              <a:buAutoNum type="arabicPeriod"/>
            </a:pPr>
            <a:r>
              <a:rPr lang="es-PE" dirty="0" smtClean="0"/>
              <a:t>Notificación de nacimiento, muerte u otras ocurrencias</a:t>
            </a:r>
          </a:p>
        </p:txBody>
      </p:sp>
      <p:sp>
        <p:nvSpPr>
          <p:cNvPr id="18" name="17 Abrir llave"/>
          <p:cNvSpPr/>
          <p:nvPr/>
        </p:nvSpPr>
        <p:spPr>
          <a:xfrm>
            <a:off x="4860032" y="3846798"/>
            <a:ext cx="72008" cy="18722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19 CuadroTexto"/>
          <p:cNvSpPr txBox="1"/>
          <p:nvPr/>
        </p:nvSpPr>
        <p:spPr>
          <a:xfrm>
            <a:off x="5004048" y="3846798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PE" dirty="0" err="1" smtClean="0"/>
              <a:t>Zoocriaderos</a:t>
            </a:r>
            <a:endParaRPr lang="es-PE" dirty="0" smtClean="0"/>
          </a:p>
          <a:p>
            <a:pPr marL="342900" indent="-342900">
              <a:buAutoNum type="arabicPeriod"/>
            </a:pPr>
            <a:r>
              <a:rPr lang="es-PE" dirty="0" smtClean="0"/>
              <a:t>Zoológicos</a:t>
            </a:r>
          </a:p>
          <a:p>
            <a:pPr marL="342900" indent="-342900">
              <a:buAutoNum type="arabicPeriod"/>
            </a:pPr>
            <a:r>
              <a:rPr lang="es-PE" dirty="0" smtClean="0"/>
              <a:t>Centros de conservación</a:t>
            </a:r>
          </a:p>
          <a:p>
            <a:pPr marL="342900" indent="-342900">
              <a:buAutoNum type="arabicPeriod"/>
            </a:pPr>
            <a:r>
              <a:rPr lang="es-PE" dirty="0" smtClean="0"/>
              <a:t>Centros de rescate</a:t>
            </a:r>
          </a:p>
          <a:p>
            <a:pPr marL="342900" indent="-342900">
              <a:buAutoNum type="arabicPeriod"/>
            </a:pPr>
            <a:r>
              <a:rPr lang="es-PE" dirty="0" smtClean="0"/>
              <a:t>Exhibiciones de fauna silvestre</a:t>
            </a:r>
          </a:p>
        </p:txBody>
      </p:sp>
      <p:sp>
        <p:nvSpPr>
          <p:cNvPr id="25" name="15 Forma libre"/>
          <p:cNvSpPr/>
          <p:nvPr/>
        </p:nvSpPr>
        <p:spPr>
          <a:xfrm>
            <a:off x="0" y="116632"/>
            <a:ext cx="3406921" cy="621332"/>
          </a:xfrm>
          <a:custGeom>
            <a:avLst/>
            <a:gdLst>
              <a:gd name="connsiteX0" fmla="*/ 0 w 3227409"/>
              <a:gd name="connsiteY0" fmla="*/ 103557 h 621332"/>
              <a:gd name="connsiteX1" fmla="*/ 103557 w 3227409"/>
              <a:gd name="connsiteY1" fmla="*/ 0 h 621332"/>
              <a:gd name="connsiteX2" fmla="*/ 3123852 w 3227409"/>
              <a:gd name="connsiteY2" fmla="*/ 0 h 621332"/>
              <a:gd name="connsiteX3" fmla="*/ 3227409 w 3227409"/>
              <a:gd name="connsiteY3" fmla="*/ 103557 h 621332"/>
              <a:gd name="connsiteX4" fmla="*/ 3227409 w 3227409"/>
              <a:gd name="connsiteY4" fmla="*/ 517775 h 621332"/>
              <a:gd name="connsiteX5" fmla="*/ 3123852 w 3227409"/>
              <a:gd name="connsiteY5" fmla="*/ 621332 h 621332"/>
              <a:gd name="connsiteX6" fmla="*/ 103557 w 3227409"/>
              <a:gd name="connsiteY6" fmla="*/ 621332 h 621332"/>
              <a:gd name="connsiteX7" fmla="*/ 0 w 3227409"/>
              <a:gd name="connsiteY7" fmla="*/ 517775 h 621332"/>
              <a:gd name="connsiteX8" fmla="*/ 0 w 3227409"/>
              <a:gd name="connsiteY8" fmla="*/ 103557 h 6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409" h="621332">
                <a:moveTo>
                  <a:pt x="0" y="103557"/>
                </a:moveTo>
                <a:cubicBezTo>
                  <a:pt x="0" y="46364"/>
                  <a:pt x="46364" y="0"/>
                  <a:pt x="103557" y="0"/>
                </a:cubicBezTo>
                <a:lnTo>
                  <a:pt x="3123852" y="0"/>
                </a:lnTo>
                <a:cubicBezTo>
                  <a:pt x="3181045" y="0"/>
                  <a:pt x="3227409" y="46364"/>
                  <a:pt x="3227409" y="103557"/>
                </a:cubicBezTo>
                <a:lnTo>
                  <a:pt x="3227409" y="517775"/>
                </a:lnTo>
                <a:cubicBezTo>
                  <a:pt x="3227409" y="574968"/>
                  <a:pt x="3181045" y="621332"/>
                  <a:pt x="3123852" y="621332"/>
                </a:cubicBezTo>
                <a:lnTo>
                  <a:pt x="103557" y="621332"/>
                </a:lnTo>
                <a:cubicBezTo>
                  <a:pt x="46364" y="621332"/>
                  <a:pt x="0" y="574968"/>
                  <a:pt x="0" y="517775"/>
                </a:cubicBezTo>
                <a:lnTo>
                  <a:pt x="0" y="103557"/>
                </a:lnTo>
                <a:close/>
              </a:path>
            </a:pathLst>
          </a:custGeom>
          <a:solidFill>
            <a:srgbClr val="0099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560506"/>
              <a:satOff val="-1946"/>
              <a:lumOff val="458"/>
              <a:alphaOff val="0"/>
            </a:schemeClr>
          </a:fillRef>
          <a:effectRef idx="0">
            <a:schemeClr val="accent2">
              <a:hueOff val="1560506"/>
              <a:satOff val="-1946"/>
              <a:lumOff val="45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71" tIns="76051" rIns="121771" bIns="7605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kern="1200" dirty="0" smtClean="0"/>
              <a:t>Sección Tercera</a:t>
            </a:r>
            <a:endParaRPr lang="es-PE" sz="2400" b="1" kern="1200" dirty="0"/>
          </a:p>
        </p:txBody>
      </p:sp>
      <p:sp>
        <p:nvSpPr>
          <p:cNvPr id="26" name="14 Forma libre"/>
          <p:cNvSpPr/>
          <p:nvPr/>
        </p:nvSpPr>
        <p:spPr>
          <a:xfrm>
            <a:off x="3087249" y="116632"/>
            <a:ext cx="6056751" cy="621332"/>
          </a:xfrm>
          <a:custGeom>
            <a:avLst/>
            <a:gdLst>
              <a:gd name="connsiteX0" fmla="*/ 82846 w 497066"/>
              <a:gd name="connsiteY0" fmla="*/ 0 h 5737617"/>
              <a:gd name="connsiteX1" fmla="*/ 414220 w 497066"/>
              <a:gd name="connsiteY1" fmla="*/ 0 h 5737617"/>
              <a:gd name="connsiteX2" fmla="*/ 497066 w 497066"/>
              <a:gd name="connsiteY2" fmla="*/ 82846 h 5737617"/>
              <a:gd name="connsiteX3" fmla="*/ 497066 w 497066"/>
              <a:gd name="connsiteY3" fmla="*/ 5737617 h 5737617"/>
              <a:gd name="connsiteX4" fmla="*/ 497066 w 497066"/>
              <a:gd name="connsiteY4" fmla="*/ 5737617 h 5737617"/>
              <a:gd name="connsiteX5" fmla="*/ 0 w 497066"/>
              <a:gd name="connsiteY5" fmla="*/ 5737617 h 5737617"/>
              <a:gd name="connsiteX6" fmla="*/ 0 w 497066"/>
              <a:gd name="connsiteY6" fmla="*/ 5737617 h 5737617"/>
              <a:gd name="connsiteX7" fmla="*/ 0 w 497066"/>
              <a:gd name="connsiteY7" fmla="*/ 82846 h 5737617"/>
              <a:gd name="connsiteX8" fmla="*/ 82846 w 497066"/>
              <a:gd name="connsiteY8" fmla="*/ 0 h 573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66" h="5737617">
                <a:moveTo>
                  <a:pt x="497066" y="956293"/>
                </a:moveTo>
                <a:lnTo>
                  <a:pt x="497066" y="4781324"/>
                </a:lnTo>
                <a:cubicBezTo>
                  <a:pt x="497066" y="5309472"/>
                  <a:pt x="493853" y="5737611"/>
                  <a:pt x="489889" y="5737611"/>
                </a:cubicBezTo>
                <a:lnTo>
                  <a:pt x="0" y="5737611"/>
                </a:lnTo>
                <a:lnTo>
                  <a:pt x="0" y="5737611"/>
                </a:lnTo>
                <a:lnTo>
                  <a:pt x="0" y="6"/>
                </a:lnTo>
                <a:lnTo>
                  <a:pt x="0" y="6"/>
                </a:lnTo>
                <a:lnTo>
                  <a:pt x="489889" y="6"/>
                </a:lnTo>
                <a:cubicBezTo>
                  <a:pt x="493853" y="6"/>
                  <a:pt x="497066" y="428145"/>
                  <a:pt x="497066" y="9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lnRef>
          <a:fillRef idx="1"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fillRef>
          <a:effectRef idx="0"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090" rIns="271915" bIns="148091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200" b="1" kern="1200" dirty="0" smtClean="0">
                <a:latin typeface="+mj-lt"/>
                <a:cs typeface="Arial" pitchFamily="34" charset="0"/>
              </a:rPr>
              <a:t>Gestión de Fauna Silvestre</a:t>
            </a:r>
            <a:endParaRPr lang="es-PE" sz="2200" b="1" kern="12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93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Elipse"/>
          <p:cNvSpPr/>
          <p:nvPr/>
        </p:nvSpPr>
        <p:spPr>
          <a:xfrm>
            <a:off x="755576" y="2802632"/>
            <a:ext cx="1512168" cy="1418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/>
              <a:t>CAZA</a:t>
            </a:r>
            <a:endParaRPr lang="es-PE" sz="2400" b="1" dirty="0"/>
          </a:p>
        </p:txBody>
      </p:sp>
      <p:sp>
        <p:nvSpPr>
          <p:cNvPr id="9" name="8 Elipse"/>
          <p:cNvSpPr/>
          <p:nvPr/>
        </p:nvSpPr>
        <p:spPr>
          <a:xfrm>
            <a:off x="2843808" y="1196752"/>
            <a:ext cx="172819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/>
              <a:t>SUBSISTENCIA</a:t>
            </a:r>
            <a:endParaRPr lang="es-PE" sz="1400" dirty="0"/>
          </a:p>
        </p:txBody>
      </p:sp>
      <p:sp>
        <p:nvSpPr>
          <p:cNvPr id="13" name="12 Elipse"/>
          <p:cNvSpPr/>
          <p:nvPr/>
        </p:nvSpPr>
        <p:spPr>
          <a:xfrm>
            <a:off x="2987824" y="2471192"/>
            <a:ext cx="165618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/>
              <a:t>COMERCIAL</a:t>
            </a:r>
            <a:endParaRPr lang="es-PE" sz="1600" dirty="0"/>
          </a:p>
        </p:txBody>
      </p:sp>
      <p:cxnSp>
        <p:nvCxnSpPr>
          <p:cNvPr id="12" name="11 Conector recto de flecha"/>
          <p:cNvCxnSpPr>
            <a:stCxn id="8" idx="6"/>
            <a:endCxn id="9" idx="2"/>
          </p:cNvCxnSpPr>
          <p:nvPr/>
        </p:nvCxnSpPr>
        <p:spPr>
          <a:xfrm flipV="1">
            <a:off x="2267744" y="1772816"/>
            <a:ext cx="576064" cy="1739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8" idx="6"/>
            <a:endCxn id="13" idx="2"/>
          </p:cNvCxnSpPr>
          <p:nvPr/>
        </p:nvCxnSpPr>
        <p:spPr>
          <a:xfrm flipV="1">
            <a:off x="2267744" y="3047256"/>
            <a:ext cx="720080" cy="464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Abrir llave"/>
          <p:cNvSpPr/>
          <p:nvPr/>
        </p:nvSpPr>
        <p:spPr>
          <a:xfrm>
            <a:off x="4860032" y="692696"/>
            <a:ext cx="72008" cy="15841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30 CuadroTexto"/>
          <p:cNvSpPr txBox="1"/>
          <p:nvPr/>
        </p:nvSpPr>
        <p:spPr>
          <a:xfrm>
            <a:off x="5004048" y="605587"/>
            <a:ext cx="3925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PE" dirty="0" smtClean="0"/>
              <a:t>CCNN/CCCC/</a:t>
            </a:r>
            <a:r>
              <a:rPr lang="es-PE" dirty="0" err="1" smtClean="0"/>
              <a:t>Pob</a:t>
            </a:r>
            <a:r>
              <a:rPr lang="es-PE" dirty="0" smtClean="0"/>
              <a:t>. rural</a:t>
            </a:r>
          </a:p>
          <a:p>
            <a:pPr marL="342900" indent="-342900">
              <a:buAutoNum type="arabicPeriod"/>
            </a:pPr>
            <a:r>
              <a:rPr lang="es-PE" dirty="0" smtClean="0"/>
              <a:t>Acuerdos internos reconocidos por la ARFFS (la misma comunidad elabora su calendario).</a:t>
            </a:r>
          </a:p>
          <a:p>
            <a:pPr marL="342900" indent="-342900">
              <a:buAutoNum type="arabicPeriod"/>
            </a:pPr>
            <a:r>
              <a:rPr lang="es-PE" dirty="0" smtClean="0"/>
              <a:t>ARFFS aprueba las cuotas máximas, totales y o zonas para comercialización de despojos. Las especies CITES aprueba el SERFOR.</a:t>
            </a:r>
          </a:p>
        </p:txBody>
      </p:sp>
      <p:sp>
        <p:nvSpPr>
          <p:cNvPr id="18" name="17 Abrir llave"/>
          <p:cNvSpPr/>
          <p:nvPr/>
        </p:nvSpPr>
        <p:spPr>
          <a:xfrm>
            <a:off x="4786314" y="2928934"/>
            <a:ext cx="72008" cy="18722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19 CuadroTexto"/>
          <p:cNvSpPr txBox="1"/>
          <p:nvPr/>
        </p:nvSpPr>
        <p:spPr>
          <a:xfrm>
            <a:off x="5072066" y="2857496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PE" dirty="0" smtClean="0"/>
              <a:t>Calendario de caza</a:t>
            </a:r>
          </a:p>
          <a:p>
            <a:pPr marL="342900" indent="-342900">
              <a:buAutoNum type="arabicPeriod"/>
            </a:pPr>
            <a:r>
              <a:rPr lang="es-PE" dirty="0" smtClean="0"/>
              <a:t>Licencia y autorización</a:t>
            </a:r>
          </a:p>
          <a:p>
            <a:pPr marL="342900" indent="-342900">
              <a:buAutoNum type="arabicPeriod"/>
            </a:pPr>
            <a:r>
              <a:rPr lang="es-PE" dirty="0" smtClean="0"/>
              <a:t>Deportiva: licencia regular y especial</a:t>
            </a:r>
          </a:p>
          <a:p>
            <a:pPr marL="342900" indent="-342900">
              <a:buAutoNum type="arabicPeriod"/>
            </a:pPr>
            <a:r>
              <a:rPr lang="es-PE" dirty="0" smtClean="0"/>
              <a:t>Lista especies cinegéticas autorizadas aprueba el SERFOR</a:t>
            </a:r>
          </a:p>
          <a:p>
            <a:pPr marL="342900" indent="-342900">
              <a:buAutoNum type="arabicPeriod"/>
            </a:pPr>
            <a:r>
              <a:rPr lang="es-PE" dirty="0" smtClean="0"/>
              <a:t>Operador cinegético</a:t>
            </a:r>
          </a:p>
          <a:p>
            <a:pPr marL="342900" indent="-342900">
              <a:buAutoNum type="arabicPeriod"/>
            </a:pPr>
            <a:r>
              <a:rPr lang="es-PE" dirty="0" smtClean="0"/>
              <a:t>Conductores certificados</a:t>
            </a:r>
          </a:p>
        </p:txBody>
      </p:sp>
      <p:sp>
        <p:nvSpPr>
          <p:cNvPr id="14" name="13 Elipse"/>
          <p:cNvSpPr/>
          <p:nvPr/>
        </p:nvSpPr>
        <p:spPr>
          <a:xfrm>
            <a:off x="2987824" y="3695328"/>
            <a:ext cx="165618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/>
              <a:t>DEPORTIVA</a:t>
            </a:r>
            <a:endParaRPr lang="es-PE" sz="1600" dirty="0"/>
          </a:p>
        </p:txBody>
      </p:sp>
      <p:sp>
        <p:nvSpPr>
          <p:cNvPr id="15" name="14 Elipse"/>
          <p:cNvSpPr/>
          <p:nvPr/>
        </p:nvSpPr>
        <p:spPr>
          <a:xfrm>
            <a:off x="2987824" y="5013176"/>
            <a:ext cx="165618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/>
              <a:t>CETRERIA</a:t>
            </a:r>
            <a:endParaRPr lang="es-PE" sz="1600" dirty="0"/>
          </a:p>
        </p:txBody>
      </p:sp>
      <p:cxnSp>
        <p:nvCxnSpPr>
          <p:cNvPr id="23" name="22 Conector recto de flecha"/>
          <p:cNvCxnSpPr>
            <a:stCxn id="8" idx="6"/>
            <a:endCxn id="14" idx="2"/>
          </p:cNvCxnSpPr>
          <p:nvPr/>
        </p:nvCxnSpPr>
        <p:spPr>
          <a:xfrm>
            <a:off x="2267744" y="3511860"/>
            <a:ext cx="720080" cy="759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stCxn id="8" idx="6"/>
            <a:endCxn id="15" idx="2"/>
          </p:cNvCxnSpPr>
          <p:nvPr/>
        </p:nvCxnSpPr>
        <p:spPr>
          <a:xfrm>
            <a:off x="2267744" y="3511860"/>
            <a:ext cx="720080" cy="2077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Abrir llave"/>
          <p:cNvSpPr/>
          <p:nvPr/>
        </p:nvSpPr>
        <p:spPr>
          <a:xfrm>
            <a:off x="4857752" y="5143512"/>
            <a:ext cx="72008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26 CuadroTexto"/>
          <p:cNvSpPr txBox="1"/>
          <p:nvPr/>
        </p:nvSpPr>
        <p:spPr>
          <a:xfrm>
            <a:off x="5000628" y="535782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PE" dirty="0" smtClean="0"/>
              <a:t>Plan de captura de aves de presa</a:t>
            </a:r>
          </a:p>
          <a:p>
            <a:pPr marL="342900" indent="-342900">
              <a:buAutoNum type="arabicPeriod"/>
            </a:pPr>
            <a:r>
              <a:rPr lang="es-PE" dirty="0" smtClean="0"/>
              <a:t>Autorización de tenencia e identificación de aves.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214282" y="642918"/>
            <a:ext cx="27070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 smtClean="0"/>
              <a:t>TITULO VI: CAZA </a:t>
            </a:r>
          </a:p>
          <a:p>
            <a:r>
              <a:rPr lang="es-PE" sz="2800" b="1" dirty="0" smtClean="0"/>
              <a:t>(Art. 102-105)</a:t>
            </a:r>
            <a:endParaRPr lang="es-PE" sz="2800" b="1" dirty="0"/>
          </a:p>
        </p:txBody>
      </p:sp>
      <p:sp>
        <p:nvSpPr>
          <p:cNvPr id="33" name="15 Forma libre"/>
          <p:cNvSpPr/>
          <p:nvPr/>
        </p:nvSpPr>
        <p:spPr>
          <a:xfrm>
            <a:off x="0" y="116632"/>
            <a:ext cx="3406921" cy="432048"/>
          </a:xfrm>
          <a:custGeom>
            <a:avLst/>
            <a:gdLst>
              <a:gd name="connsiteX0" fmla="*/ 0 w 3227409"/>
              <a:gd name="connsiteY0" fmla="*/ 103557 h 621332"/>
              <a:gd name="connsiteX1" fmla="*/ 103557 w 3227409"/>
              <a:gd name="connsiteY1" fmla="*/ 0 h 621332"/>
              <a:gd name="connsiteX2" fmla="*/ 3123852 w 3227409"/>
              <a:gd name="connsiteY2" fmla="*/ 0 h 621332"/>
              <a:gd name="connsiteX3" fmla="*/ 3227409 w 3227409"/>
              <a:gd name="connsiteY3" fmla="*/ 103557 h 621332"/>
              <a:gd name="connsiteX4" fmla="*/ 3227409 w 3227409"/>
              <a:gd name="connsiteY4" fmla="*/ 517775 h 621332"/>
              <a:gd name="connsiteX5" fmla="*/ 3123852 w 3227409"/>
              <a:gd name="connsiteY5" fmla="*/ 621332 h 621332"/>
              <a:gd name="connsiteX6" fmla="*/ 103557 w 3227409"/>
              <a:gd name="connsiteY6" fmla="*/ 621332 h 621332"/>
              <a:gd name="connsiteX7" fmla="*/ 0 w 3227409"/>
              <a:gd name="connsiteY7" fmla="*/ 517775 h 621332"/>
              <a:gd name="connsiteX8" fmla="*/ 0 w 3227409"/>
              <a:gd name="connsiteY8" fmla="*/ 103557 h 6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409" h="621332">
                <a:moveTo>
                  <a:pt x="0" y="103557"/>
                </a:moveTo>
                <a:cubicBezTo>
                  <a:pt x="0" y="46364"/>
                  <a:pt x="46364" y="0"/>
                  <a:pt x="103557" y="0"/>
                </a:cubicBezTo>
                <a:lnTo>
                  <a:pt x="3123852" y="0"/>
                </a:lnTo>
                <a:cubicBezTo>
                  <a:pt x="3181045" y="0"/>
                  <a:pt x="3227409" y="46364"/>
                  <a:pt x="3227409" y="103557"/>
                </a:cubicBezTo>
                <a:lnTo>
                  <a:pt x="3227409" y="517775"/>
                </a:lnTo>
                <a:cubicBezTo>
                  <a:pt x="3227409" y="574968"/>
                  <a:pt x="3181045" y="621332"/>
                  <a:pt x="3123852" y="621332"/>
                </a:cubicBezTo>
                <a:lnTo>
                  <a:pt x="103557" y="621332"/>
                </a:lnTo>
                <a:cubicBezTo>
                  <a:pt x="46364" y="621332"/>
                  <a:pt x="0" y="574968"/>
                  <a:pt x="0" y="517775"/>
                </a:cubicBezTo>
                <a:lnTo>
                  <a:pt x="0" y="103557"/>
                </a:lnTo>
                <a:close/>
              </a:path>
            </a:pathLst>
          </a:custGeom>
          <a:solidFill>
            <a:srgbClr val="0099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560506"/>
              <a:satOff val="-1946"/>
              <a:lumOff val="458"/>
              <a:alphaOff val="0"/>
            </a:schemeClr>
          </a:fillRef>
          <a:effectRef idx="0">
            <a:schemeClr val="accent2">
              <a:hueOff val="1560506"/>
              <a:satOff val="-1946"/>
              <a:lumOff val="45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71" tIns="76051" rIns="121771" bIns="7605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kern="1200" dirty="0" smtClean="0"/>
              <a:t>Sección Tercera</a:t>
            </a:r>
            <a:endParaRPr lang="es-PE" sz="2400" b="1" kern="1200" dirty="0"/>
          </a:p>
        </p:txBody>
      </p:sp>
      <p:sp>
        <p:nvSpPr>
          <p:cNvPr id="34" name="14 Forma libre"/>
          <p:cNvSpPr/>
          <p:nvPr/>
        </p:nvSpPr>
        <p:spPr>
          <a:xfrm>
            <a:off x="3087250" y="116632"/>
            <a:ext cx="6056750" cy="432048"/>
          </a:xfrm>
          <a:custGeom>
            <a:avLst/>
            <a:gdLst>
              <a:gd name="connsiteX0" fmla="*/ 82846 w 497066"/>
              <a:gd name="connsiteY0" fmla="*/ 0 h 5737617"/>
              <a:gd name="connsiteX1" fmla="*/ 414220 w 497066"/>
              <a:gd name="connsiteY1" fmla="*/ 0 h 5737617"/>
              <a:gd name="connsiteX2" fmla="*/ 497066 w 497066"/>
              <a:gd name="connsiteY2" fmla="*/ 82846 h 5737617"/>
              <a:gd name="connsiteX3" fmla="*/ 497066 w 497066"/>
              <a:gd name="connsiteY3" fmla="*/ 5737617 h 5737617"/>
              <a:gd name="connsiteX4" fmla="*/ 497066 w 497066"/>
              <a:gd name="connsiteY4" fmla="*/ 5737617 h 5737617"/>
              <a:gd name="connsiteX5" fmla="*/ 0 w 497066"/>
              <a:gd name="connsiteY5" fmla="*/ 5737617 h 5737617"/>
              <a:gd name="connsiteX6" fmla="*/ 0 w 497066"/>
              <a:gd name="connsiteY6" fmla="*/ 5737617 h 5737617"/>
              <a:gd name="connsiteX7" fmla="*/ 0 w 497066"/>
              <a:gd name="connsiteY7" fmla="*/ 82846 h 5737617"/>
              <a:gd name="connsiteX8" fmla="*/ 82846 w 497066"/>
              <a:gd name="connsiteY8" fmla="*/ 0 h 573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66" h="5737617">
                <a:moveTo>
                  <a:pt x="497066" y="956293"/>
                </a:moveTo>
                <a:lnTo>
                  <a:pt x="497066" y="4781324"/>
                </a:lnTo>
                <a:cubicBezTo>
                  <a:pt x="497066" y="5309472"/>
                  <a:pt x="493853" y="5737611"/>
                  <a:pt x="489889" y="5737611"/>
                </a:cubicBezTo>
                <a:lnTo>
                  <a:pt x="0" y="5737611"/>
                </a:lnTo>
                <a:lnTo>
                  <a:pt x="0" y="5737611"/>
                </a:lnTo>
                <a:lnTo>
                  <a:pt x="0" y="6"/>
                </a:lnTo>
                <a:lnTo>
                  <a:pt x="0" y="6"/>
                </a:lnTo>
                <a:lnTo>
                  <a:pt x="489889" y="6"/>
                </a:lnTo>
                <a:cubicBezTo>
                  <a:pt x="493853" y="6"/>
                  <a:pt x="497066" y="428145"/>
                  <a:pt x="497066" y="9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lnRef>
          <a:fillRef idx="1"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fillRef>
          <a:effectRef idx="0"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090" rIns="271915" bIns="148091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200" b="1" kern="1200" dirty="0" smtClean="0">
                <a:latin typeface="+mj-lt"/>
                <a:cs typeface="Arial" pitchFamily="34" charset="0"/>
              </a:rPr>
              <a:t>Gestión de Fauna Silvestre</a:t>
            </a:r>
            <a:endParaRPr lang="es-PE" sz="2200" b="1" kern="12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5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Forma libre"/>
          <p:cNvSpPr/>
          <p:nvPr/>
        </p:nvSpPr>
        <p:spPr>
          <a:xfrm>
            <a:off x="179512" y="332656"/>
            <a:ext cx="3227409" cy="621332"/>
          </a:xfrm>
          <a:custGeom>
            <a:avLst/>
            <a:gdLst>
              <a:gd name="connsiteX0" fmla="*/ 0 w 3227409"/>
              <a:gd name="connsiteY0" fmla="*/ 103557 h 621332"/>
              <a:gd name="connsiteX1" fmla="*/ 103557 w 3227409"/>
              <a:gd name="connsiteY1" fmla="*/ 0 h 621332"/>
              <a:gd name="connsiteX2" fmla="*/ 3123852 w 3227409"/>
              <a:gd name="connsiteY2" fmla="*/ 0 h 621332"/>
              <a:gd name="connsiteX3" fmla="*/ 3227409 w 3227409"/>
              <a:gd name="connsiteY3" fmla="*/ 103557 h 621332"/>
              <a:gd name="connsiteX4" fmla="*/ 3227409 w 3227409"/>
              <a:gd name="connsiteY4" fmla="*/ 517775 h 621332"/>
              <a:gd name="connsiteX5" fmla="*/ 3123852 w 3227409"/>
              <a:gd name="connsiteY5" fmla="*/ 621332 h 621332"/>
              <a:gd name="connsiteX6" fmla="*/ 103557 w 3227409"/>
              <a:gd name="connsiteY6" fmla="*/ 621332 h 621332"/>
              <a:gd name="connsiteX7" fmla="*/ 0 w 3227409"/>
              <a:gd name="connsiteY7" fmla="*/ 517775 h 621332"/>
              <a:gd name="connsiteX8" fmla="*/ 0 w 3227409"/>
              <a:gd name="connsiteY8" fmla="*/ 103557 h 6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409" h="621332">
                <a:moveTo>
                  <a:pt x="0" y="103557"/>
                </a:moveTo>
                <a:cubicBezTo>
                  <a:pt x="0" y="46364"/>
                  <a:pt x="46364" y="0"/>
                  <a:pt x="103557" y="0"/>
                </a:cubicBezTo>
                <a:lnTo>
                  <a:pt x="3123852" y="0"/>
                </a:lnTo>
                <a:cubicBezTo>
                  <a:pt x="3181045" y="0"/>
                  <a:pt x="3227409" y="46364"/>
                  <a:pt x="3227409" y="103557"/>
                </a:cubicBezTo>
                <a:lnTo>
                  <a:pt x="3227409" y="517775"/>
                </a:lnTo>
                <a:cubicBezTo>
                  <a:pt x="3227409" y="574968"/>
                  <a:pt x="3181045" y="621332"/>
                  <a:pt x="3123852" y="621332"/>
                </a:cubicBezTo>
                <a:lnTo>
                  <a:pt x="103557" y="621332"/>
                </a:lnTo>
                <a:cubicBezTo>
                  <a:pt x="46364" y="621332"/>
                  <a:pt x="0" y="574968"/>
                  <a:pt x="0" y="517775"/>
                </a:cubicBezTo>
                <a:lnTo>
                  <a:pt x="0" y="103557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0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71" tIns="76051" rIns="121771" bIns="7605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kern="1200" dirty="0" smtClean="0"/>
              <a:t>Sección Cuarta</a:t>
            </a:r>
            <a:endParaRPr lang="es-PE" sz="2400" b="1" kern="1200" dirty="0"/>
          </a:p>
        </p:txBody>
      </p:sp>
      <p:sp>
        <p:nvSpPr>
          <p:cNvPr id="5" name="16 Forma libre"/>
          <p:cNvSpPr/>
          <p:nvPr/>
        </p:nvSpPr>
        <p:spPr>
          <a:xfrm>
            <a:off x="3396612" y="332656"/>
            <a:ext cx="5737618" cy="581744"/>
          </a:xfrm>
          <a:custGeom>
            <a:avLst/>
            <a:gdLst>
              <a:gd name="connsiteX0" fmla="*/ 82846 w 497066"/>
              <a:gd name="connsiteY0" fmla="*/ 0 h 5737617"/>
              <a:gd name="connsiteX1" fmla="*/ 414220 w 497066"/>
              <a:gd name="connsiteY1" fmla="*/ 0 h 5737617"/>
              <a:gd name="connsiteX2" fmla="*/ 497066 w 497066"/>
              <a:gd name="connsiteY2" fmla="*/ 82846 h 5737617"/>
              <a:gd name="connsiteX3" fmla="*/ 497066 w 497066"/>
              <a:gd name="connsiteY3" fmla="*/ 5737617 h 5737617"/>
              <a:gd name="connsiteX4" fmla="*/ 497066 w 497066"/>
              <a:gd name="connsiteY4" fmla="*/ 5737617 h 5737617"/>
              <a:gd name="connsiteX5" fmla="*/ 0 w 497066"/>
              <a:gd name="connsiteY5" fmla="*/ 5737617 h 5737617"/>
              <a:gd name="connsiteX6" fmla="*/ 0 w 497066"/>
              <a:gd name="connsiteY6" fmla="*/ 5737617 h 5737617"/>
              <a:gd name="connsiteX7" fmla="*/ 0 w 497066"/>
              <a:gd name="connsiteY7" fmla="*/ 82846 h 5737617"/>
              <a:gd name="connsiteX8" fmla="*/ 82846 w 497066"/>
              <a:gd name="connsiteY8" fmla="*/ 0 h 573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66" h="5737617">
                <a:moveTo>
                  <a:pt x="497066" y="956293"/>
                </a:moveTo>
                <a:lnTo>
                  <a:pt x="497066" y="4781324"/>
                </a:lnTo>
                <a:cubicBezTo>
                  <a:pt x="497066" y="5309472"/>
                  <a:pt x="493853" y="5737611"/>
                  <a:pt x="489889" y="5737611"/>
                </a:cubicBezTo>
                <a:lnTo>
                  <a:pt x="0" y="5737611"/>
                </a:lnTo>
                <a:lnTo>
                  <a:pt x="0" y="5737611"/>
                </a:lnTo>
                <a:lnTo>
                  <a:pt x="0" y="6"/>
                </a:lnTo>
                <a:lnTo>
                  <a:pt x="0" y="6"/>
                </a:lnTo>
                <a:lnTo>
                  <a:pt x="489889" y="6"/>
                </a:lnTo>
                <a:cubicBezTo>
                  <a:pt x="493853" y="6"/>
                  <a:pt x="497066" y="428145"/>
                  <a:pt x="497066" y="9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lnRef>
          <a:fillRef idx="1"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fillRef>
          <a:effectRef idx="0"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090" rIns="271915" bIns="148091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200" b="1" kern="1200" dirty="0" smtClean="0">
                <a:latin typeface="+mj-lt"/>
                <a:cs typeface="Arial" pitchFamily="34" charset="0"/>
              </a:rPr>
              <a:t>Comunidades Nativas y Campesinas</a:t>
            </a:r>
            <a:endParaRPr lang="es-PE" sz="2200" b="1" kern="1200" dirty="0">
              <a:latin typeface="+mj-lt"/>
              <a:cs typeface="Arial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67544" y="1484784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PE" sz="2400" dirty="0" smtClean="0"/>
              <a:t>No todos los artículos que se refieren a Comunidades Nativas y Campesinas están incluidos en esta sección.</a:t>
            </a:r>
          </a:p>
          <a:p>
            <a:endParaRPr lang="es-ES" sz="24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2400" dirty="0" smtClean="0"/>
              <a:t>Se </a:t>
            </a:r>
            <a:r>
              <a:rPr lang="es-ES" sz="2400" dirty="0"/>
              <a:t>define también en esta sección el manejo forestal comunitario, y las necesidades de implementación de asistencia técnica y de programas de fortalecimiento de capacidades que deben proveer las ARFFS en favor de estas comunidades.</a:t>
            </a:r>
          </a:p>
          <a:p>
            <a:endParaRPr lang="es-ES" sz="24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2400" dirty="0" smtClean="0"/>
              <a:t>Desde </a:t>
            </a:r>
            <a:r>
              <a:rPr lang="es-ES" sz="2400" dirty="0"/>
              <a:t>el punto de vista de la organización del Estado, </a:t>
            </a:r>
            <a:r>
              <a:rPr lang="es-ES" sz="2400" dirty="0" smtClean="0"/>
              <a:t>se propone </a:t>
            </a:r>
            <a:r>
              <a:rPr lang="es-ES" sz="2400" dirty="0"/>
              <a:t>la creación de Unidades Técnicas de Manejo Forestal </a:t>
            </a:r>
            <a:r>
              <a:rPr lang="es-ES" sz="2400" dirty="0" smtClean="0"/>
              <a:t>Comunitario (UTMFC), </a:t>
            </a:r>
            <a:r>
              <a:rPr lang="es-ES" sz="2400" dirty="0"/>
              <a:t>como aquellas que deberían fortalecer </a:t>
            </a:r>
            <a:r>
              <a:rPr lang="es-ES" sz="2400" dirty="0" smtClean="0"/>
              <a:t>el rol de las </a:t>
            </a:r>
            <a:r>
              <a:rPr lang="es-ES" sz="2400" dirty="0"/>
              <a:t>autoridades regionales, para una atención cabal de las necesidades de los pueblos indígenas.</a:t>
            </a:r>
          </a:p>
        </p:txBody>
      </p:sp>
    </p:spTree>
    <p:extLst>
      <p:ext uri="{BB962C8B-B14F-4D97-AF65-F5344CB8AC3E}">
        <p14:creationId xmlns:p14="http://schemas.microsoft.com/office/powerpoint/2010/main" val="106429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orma libre"/>
          <p:cNvSpPr/>
          <p:nvPr/>
        </p:nvSpPr>
        <p:spPr>
          <a:xfrm>
            <a:off x="3277772" y="219765"/>
            <a:ext cx="5794759" cy="580623"/>
          </a:xfrm>
          <a:custGeom>
            <a:avLst/>
            <a:gdLst>
              <a:gd name="connsiteX0" fmla="*/ 82846 w 497066"/>
              <a:gd name="connsiteY0" fmla="*/ 0 h 5737617"/>
              <a:gd name="connsiteX1" fmla="*/ 414220 w 497066"/>
              <a:gd name="connsiteY1" fmla="*/ 0 h 5737617"/>
              <a:gd name="connsiteX2" fmla="*/ 497066 w 497066"/>
              <a:gd name="connsiteY2" fmla="*/ 82846 h 5737617"/>
              <a:gd name="connsiteX3" fmla="*/ 497066 w 497066"/>
              <a:gd name="connsiteY3" fmla="*/ 5737617 h 5737617"/>
              <a:gd name="connsiteX4" fmla="*/ 497066 w 497066"/>
              <a:gd name="connsiteY4" fmla="*/ 5737617 h 5737617"/>
              <a:gd name="connsiteX5" fmla="*/ 0 w 497066"/>
              <a:gd name="connsiteY5" fmla="*/ 5737617 h 5737617"/>
              <a:gd name="connsiteX6" fmla="*/ 0 w 497066"/>
              <a:gd name="connsiteY6" fmla="*/ 5737617 h 5737617"/>
              <a:gd name="connsiteX7" fmla="*/ 0 w 497066"/>
              <a:gd name="connsiteY7" fmla="*/ 82846 h 5737617"/>
              <a:gd name="connsiteX8" fmla="*/ 82846 w 497066"/>
              <a:gd name="connsiteY8" fmla="*/ 0 h 573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66" h="5737617">
                <a:moveTo>
                  <a:pt x="497066" y="956293"/>
                </a:moveTo>
                <a:lnTo>
                  <a:pt x="497066" y="4781324"/>
                </a:lnTo>
                <a:cubicBezTo>
                  <a:pt x="497066" y="5309472"/>
                  <a:pt x="493853" y="5737611"/>
                  <a:pt x="489889" y="5737611"/>
                </a:cubicBezTo>
                <a:lnTo>
                  <a:pt x="0" y="5737611"/>
                </a:lnTo>
                <a:lnTo>
                  <a:pt x="0" y="5737611"/>
                </a:lnTo>
                <a:lnTo>
                  <a:pt x="0" y="6"/>
                </a:lnTo>
                <a:lnTo>
                  <a:pt x="0" y="6"/>
                </a:lnTo>
                <a:lnTo>
                  <a:pt x="489889" y="6"/>
                </a:lnTo>
                <a:cubicBezTo>
                  <a:pt x="493853" y="6"/>
                  <a:pt x="497066" y="428145"/>
                  <a:pt x="497066" y="9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090" rIns="271915" bIns="148091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200" b="1" kern="1200" dirty="0" smtClean="0">
                <a:latin typeface="+mj-lt"/>
                <a:cs typeface="Arial" pitchFamily="34" charset="0"/>
              </a:rPr>
              <a:t>Conceptos, Institucionalidad, Planificación Zonificación forestal y de fauna silvestre</a:t>
            </a:r>
            <a:endParaRPr lang="es-PE" sz="2200" b="1" kern="1200" dirty="0">
              <a:latin typeface="+mj-lt"/>
              <a:cs typeface="Arial" pitchFamily="34" charset="0"/>
            </a:endParaRPr>
          </a:p>
        </p:txBody>
      </p:sp>
      <p:sp>
        <p:nvSpPr>
          <p:cNvPr id="12" name="11 Forma libre"/>
          <p:cNvSpPr/>
          <p:nvPr/>
        </p:nvSpPr>
        <p:spPr>
          <a:xfrm>
            <a:off x="107504" y="219765"/>
            <a:ext cx="3227409" cy="621332"/>
          </a:xfrm>
          <a:custGeom>
            <a:avLst/>
            <a:gdLst>
              <a:gd name="connsiteX0" fmla="*/ 0 w 3227409"/>
              <a:gd name="connsiteY0" fmla="*/ 103557 h 621332"/>
              <a:gd name="connsiteX1" fmla="*/ 103557 w 3227409"/>
              <a:gd name="connsiteY1" fmla="*/ 0 h 621332"/>
              <a:gd name="connsiteX2" fmla="*/ 3123852 w 3227409"/>
              <a:gd name="connsiteY2" fmla="*/ 0 h 621332"/>
              <a:gd name="connsiteX3" fmla="*/ 3227409 w 3227409"/>
              <a:gd name="connsiteY3" fmla="*/ 103557 h 621332"/>
              <a:gd name="connsiteX4" fmla="*/ 3227409 w 3227409"/>
              <a:gd name="connsiteY4" fmla="*/ 517775 h 621332"/>
              <a:gd name="connsiteX5" fmla="*/ 3123852 w 3227409"/>
              <a:gd name="connsiteY5" fmla="*/ 621332 h 621332"/>
              <a:gd name="connsiteX6" fmla="*/ 103557 w 3227409"/>
              <a:gd name="connsiteY6" fmla="*/ 621332 h 621332"/>
              <a:gd name="connsiteX7" fmla="*/ 0 w 3227409"/>
              <a:gd name="connsiteY7" fmla="*/ 517775 h 621332"/>
              <a:gd name="connsiteX8" fmla="*/ 0 w 3227409"/>
              <a:gd name="connsiteY8" fmla="*/ 103557 h 6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409" h="621332">
                <a:moveTo>
                  <a:pt x="0" y="103557"/>
                </a:moveTo>
                <a:cubicBezTo>
                  <a:pt x="0" y="46364"/>
                  <a:pt x="46364" y="0"/>
                  <a:pt x="103557" y="0"/>
                </a:cubicBezTo>
                <a:lnTo>
                  <a:pt x="3123852" y="0"/>
                </a:lnTo>
                <a:cubicBezTo>
                  <a:pt x="3181045" y="0"/>
                  <a:pt x="3227409" y="46364"/>
                  <a:pt x="3227409" y="103557"/>
                </a:cubicBezTo>
                <a:lnTo>
                  <a:pt x="3227409" y="517775"/>
                </a:lnTo>
                <a:cubicBezTo>
                  <a:pt x="3227409" y="574968"/>
                  <a:pt x="3181045" y="621332"/>
                  <a:pt x="3123852" y="621332"/>
                </a:cubicBezTo>
                <a:lnTo>
                  <a:pt x="103557" y="621332"/>
                </a:lnTo>
                <a:cubicBezTo>
                  <a:pt x="46364" y="621332"/>
                  <a:pt x="0" y="574968"/>
                  <a:pt x="0" y="517775"/>
                </a:cubicBezTo>
                <a:lnTo>
                  <a:pt x="0" y="10355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71" tIns="76051" rIns="121771" bIns="7605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kern="1200" dirty="0" smtClean="0"/>
              <a:t>Sección Primera</a:t>
            </a:r>
            <a:endParaRPr lang="es-PE" sz="2400" b="1" kern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79512" y="1340768"/>
            <a:ext cx="88930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 smtClean="0"/>
              <a:t>Nueva </a:t>
            </a:r>
            <a:r>
              <a:rPr lang="es-ES" sz="2000" dirty="0"/>
              <a:t>organización el Estado, en sus tres niveles de gobierno, nivel nacional, como regional y local </a:t>
            </a:r>
            <a:endParaRPr lang="es-ES" sz="2000" dirty="0" smtClean="0"/>
          </a:p>
          <a:p>
            <a:endParaRPr lang="es-E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/>
              <a:t>Sistema Nacional de Gestión Forestal y de Fauna Silvestre (SINAFOR) como estructura de articulación entre las dependencias públicas con competencias en tema forestales </a:t>
            </a:r>
            <a:endParaRPr lang="es-ES" sz="2000" dirty="0" smtClean="0"/>
          </a:p>
          <a:p>
            <a:endParaRPr lang="es-E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/>
              <a:t>Servicio Nacional Forestal y de Fauna Silvestre (SERFOR) como ente rector del sistema y Autoridad Nacional Forestal y de Fauna </a:t>
            </a:r>
            <a:r>
              <a:rPr lang="es-ES" sz="2000" dirty="0" smtClean="0"/>
              <a:t>Silvestre</a:t>
            </a:r>
          </a:p>
          <a:p>
            <a:endParaRPr lang="es-E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2000" dirty="0" smtClean="0"/>
              <a:t>Se precisan funciones y competencias de las autoridades regionales forestales y de fauna silvestre, así como de los gobiernos locales en zonas rurales </a:t>
            </a:r>
          </a:p>
          <a:p>
            <a:endParaRPr lang="es-PE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/>
              <a:t>Como herramienta fundamental para la gestión de la información se reconoce al Sistema Nacional de Información Forestal y de Fauna Silvestre (SNIFFS) </a:t>
            </a:r>
          </a:p>
        </p:txBody>
      </p:sp>
    </p:spTree>
    <p:extLst>
      <p:ext uri="{BB962C8B-B14F-4D97-AF65-F5344CB8AC3E}">
        <p14:creationId xmlns:p14="http://schemas.microsoft.com/office/powerpoint/2010/main" val="246517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Forma libre"/>
          <p:cNvSpPr/>
          <p:nvPr/>
        </p:nvSpPr>
        <p:spPr>
          <a:xfrm>
            <a:off x="179512" y="332656"/>
            <a:ext cx="3227409" cy="621332"/>
          </a:xfrm>
          <a:custGeom>
            <a:avLst/>
            <a:gdLst>
              <a:gd name="connsiteX0" fmla="*/ 0 w 3227409"/>
              <a:gd name="connsiteY0" fmla="*/ 103557 h 621332"/>
              <a:gd name="connsiteX1" fmla="*/ 103557 w 3227409"/>
              <a:gd name="connsiteY1" fmla="*/ 0 h 621332"/>
              <a:gd name="connsiteX2" fmla="*/ 3123852 w 3227409"/>
              <a:gd name="connsiteY2" fmla="*/ 0 h 621332"/>
              <a:gd name="connsiteX3" fmla="*/ 3227409 w 3227409"/>
              <a:gd name="connsiteY3" fmla="*/ 103557 h 621332"/>
              <a:gd name="connsiteX4" fmla="*/ 3227409 w 3227409"/>
              <a:gd name="connsiteY4" fmla="*/ 517775 h 621332"/>
              <a:gd name="connsiteX5" fmla="*/ 3123852 w 3227409"/>
              <a:gd name="connsiteY5" fmla="*/ 621332 h 621332"/>
              <a:gd name="connsiteX6" fmla="*/ 103557 w 3227409"/>
              <a:gd name="connsiteY6" fmla="*/ 621332 h 621332"/>
              <a:gd name="connsiteX7" fmla="*/ 0 w 3227409"/>
              <a:gd name="connsiteY7" fmla="*/ 517775 h 621332"/>
              <a:gd name="connsiteX8" fmla="*/ 0 w 3227409"/>
              <a:gd name="connsiteY8" fmla="*/ 103557 h 6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409" h="621332">
                <a:moveTo>
                  <a:pt x="0" y="103557"/>
                </a:moveTo>
                <a:cubicBezTo>
                  <a:pt x="0" y="46364"/>
                  <a:pt x="46364" y="0"/>
                  <a:pt x="103557" y="0"/>
                </a:cubicBezTo>
                <a:lnTo>
                  <a:pt x="3123852" y="0"/>
                </a:lnTo>
                <a:cubicBezTo>
                  <a:pt x="3181045" y="0"/>
                  <a:pt x="3227409" y="46364"/>
                  <a:pt x="3227409" y="103557"/>
                </a:cubicBezTo>
                <a:lnTo>
                  <a:pt x="3227409" y="517775"/>
                </a:lnTo>
                <a:cubicBezTo>
                  <a:pt x="3227409" y="574968"/>
                  <a:pt x="3181045" y="621332"/>
                  <a:pt x="3123852" y="621332"/>
                </a:cubicBezTo>
                <a:lnTo>
                  <a:pt x="103557" y="621332"/>
                </a:lnTo>
                <a:cubicBezTo>
                  <a:pt x="46364" y="621332"/>
                  <a:pt x="0" y="574968"/>
                  <a:pt x="0" y="517775"/>
                </a:cubicBezTo>
                <a:lnTo>
                  <a:pt x="0" y="103557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0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71" tIns="76051" rIns="121771" bIns="7605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kern="1200" dirty="0" smtClean="0"/>
              <a:t>Sección Cuarta</a:t>
            </a:r>
            <a:endParaRPr lang="es-PE" sz="2400" b="1" kern="1200" dirty="0"/>
          </a:p>
        </p:txBody>
      </p:sp>
      <p:sp>
        <p:nvSpPr>
          <p:cNvPr id="5" name="16 Forma libre"/>
          <p:cNvSpPr/>
          <p:nvPr/>
        </p:nvSpPr>
        <p:spPr>
          <a:xfrm>
            <a:off x="3396612" y="332656"/>
            <a:ext cx="5737618" cy="581744"/>
          </a:xfrm>
          <a:custGeom>
            <a:avLst/>
            <a:gdLst>
              <a:gd name="connsiteX0" fmla="*/ 82846 w 497066"/>
              <a:gd name="connsiteY0" fmla="*/ 0 h 5737617"/>
              <a:gd name="connsiteX1" fmla="*/ 414220 w 497066"/>
              <a:gd name="connsiteY1" fmla="*/ 0 h 5737617"/>
              <a:gd name="connsiteX2" fmla="*/ 497066 w 497066"/>
              <a:gd name="connsiteY2" fmla="*/ 82846 h 5737617"/>
              <a:gd name="connsiteX3" fmla="*/ 497066 w 497066"/>
              <a:gd name="connsiteY3" fmla="*/ 5737617 h 5737617"/>
              <a:gd name="connsiteX4" fmla="*/ 497066 w 497066"/>
              <a:gd name="connsiteY4" fmla="*/ 5737617 h 5737617"/>
              <a:gd name="connsiteX5" fmla="*/ 0 w 497066"/>
              <a:gd name="connsiteY5" fmla="*/ 5737617 h 5737617"/>
              <a:gd name="connsiteX6" fmla="*/ 0 w 497066"/>
              <a:gd name="connsiteY6" fmla="*/ 5737617 h 5737617"/>
              <a:gd name="connsiteX7" fmla="*/ 0 w 497066"/>
              <a:gd name="connsiteY7" fmla="*/ 82846 h 5737617"/>
              <a:gd name="connsiteX8" fmla="*/ 82846 w 497066"/>
              <a:gd name="connsiteY8" fmla="*/ 0 h 573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66" h="5737617">
                <a:moveTo>
                  <a:pt x="497066" y="956293"/>
                </a:moveTo>
                <a:lnTo>
                  <a:pt x="497066" y="4781324"/>
                </a:lnTo>
                <a:cubicBezTo>
                  <a:pt x="497066" y="5309472"/>
                  <a:pt x="493853" y="5737611"/>
                  <a:pt x="489889" y="5737611"/>
                </a:cubicBezTo>
                <a:lnTo>
                  <a:pt x="0" y="5737611"/>
                </a:lnTo>
                <a:lnTo>
                  <a:pt x="0" y="5737611"/>
                </a:lnTo>
                <a:lnTo>
                  <a:pt x="0" y="6"/>
                </a:lnTo>
                <a:lnTo>
                  <a:pt x="0" y="6"/>
                </a:lnTo>
                <a:lnTo>
                  <a:pt x="489889" y="6"/>
                </a:lnTo>
                <a:cubicBezTo>
                  <a:pt x="493853" y="6"/>
                  <a:pt x="497066" y="428145"/>
                  <a:pt x="497066" y="9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lnRef>
          <a:fillRef idx="1"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fillRef>
          <a:effectRef idx="0"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090" rIns="271915" bIns="148091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200" b="1" kern="1200" dirty="0" smtClean="0">
                <a:latin typeface="+mj-lt"/>
                <a:cs typeface="Arial" pitchFamily="34" charset="0"/>
              </a:rPr>
              <a:t>Comunidades Nativas y Campesinas</a:t>
            </a:r>
            <a:endParaRPr lang="es-PE" sz="2200" b="1" kern="1200" dirty="0">
              <a:latin typeface="+mj-lt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3528" y="1443841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/>
              <a:t>Se define también en esta sección el manejo forestal comunitario, y las necesidades de implementación de asistencia técnica y de programas de fortalecimiento de capacidades que deben proveer las ARFFS en favor de estas comunidades.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/>
              <a:t>Para el caso del aprovechamiento de productos forestales maderables y no maderables, con fines de autoconsumo, subsistencia y uso doméstico, se excluye el uso comercial, promoviéndose también en este caso la </a:t>
            </a:r>
            <a:r>
              <a:rPr lang="es-ES" sz="2400" dirty="0" smtClean="0"/>
              <a:t>autorregulación </a:t>
            </a:r>
            <a:r>
              <a:rPr lang="es-ES" sz="2400" dirty="0"/>
              <a:t>por parte de las propias comunidades nativas</a:t>
            </a:r>
          </a:p>
        </p:txBody>
      </p:sp>
    </p:spTree>
    <p:extLst>
      <p:ext uri="{BB962C8B-B14F-4D97-AF65-F5344CB8AC3E}">
        <p14:creationId xmlns:p14="http://schemas.microsoft.com/office/powerpoint/2010/main" val="135794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51520" y="188640"/>
            <a:ext cx="8567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C00000"/>
                </a:solidFill>
                <a:latin typeface="Maiandra GD" pitchFamily="34" charset="0"/>
              </a:defRPr>
            </a:lvl1pPr>
          </a:lstStyle>
          <a:p>
            <a:r>
              <a:rPr lang="es-PE" sz="1800" dirty="0" smtClean="0">
                <a:latin typeface="Arial" charset="0"/>
                <a:cs typeface="Arial" charset="0"/>
              </a:rPr>
              <a:t>PLANES DE MANEJO FORESTAL – COMUNIDADES NATIVAS Y CAMPESINAS</a:t>
            </a:r>
            <a:endParaRPr lang="es-PE" sz="1800" dirty="0"/>
          </a:p>
        </p:txBody>
      </p:sp>
      <p:sp>
        <p:nvSpPr>
          <p:cNvPr id="10" name="Rectángulo 9"/>
          <p:cNvSpPr/>
          <p:nvPr/>
        </p:nvSpPr>
        <p:spPr>
          <a:xfrm>
            <a:off x="552450" y="1052736"/>
            <a:ext cx="8351910" cy="572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PE" b="1" dirty="0">
                <a:solidFill>
                  <a:srgbClr val="10101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Escala reducida de aprovechamiento: </a:t>
            </a:r>
            <a:endParaRPr lang="es-ES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s-PE" dirty="0">
                <a:solidFill>
                  <a:srgbClr val="00000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Volúmenes máximos de 300 m</a:t>
            </a:r>
            <a:r>
              <a:rPr lang="es-PE" baseline="30000" dirty="0">
                <a:solidFill>
                  <a:srgbClr val="00000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3</a:t>
            </a:r>
            <a:r>
              <a:rPr lang="es-PE" dirty="0">
                <a:solidFill>
                  <a:srgbClr val="00000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 (r) anuales.</a:t>
            </a:r>
            <a:endParaRPr lang="es-ES" dirty="0">
              <a:solidFill>
                <a:srgbClr val="00000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s-PE" dirty="0">
                <a:solidFill>
                  <a:srgbClr val="00000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Documentos de gestión para acceder al recurso será a través de la DECA.</a:t>
            </a:r>
            <a:endParaRPr lang="es-ES" dirty="0">
              <a:solidFill>
                <a:srgbClr val="00000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s-PE" b="1" dirty="0" smtClean="0"/>
          </a:p>
          <a:p>
            <a:r>
              <a:rPr lang="es-PE" b="1" dirty="0" smtClean="0"/>
              <a:t>Escala </a:t>
            </a:r>
            <a:r>
              <a:rPr lang="es-PE" b="1" dirty="0"/>
              <a:t>baja de aprovechamiento: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650 </a:t>
            </a:r>
            <a:r>
              <a:rPr lang="es-PE" dirty="0"/>
              <a:t>m</a:t>
            </a:r>
            <a:r>
              <a:rPr lang="es-PE" baseline="30000" dirty="0"/>
              <a:t>3</a:t>
            </a:r>
            <a:r>
              <a:rPr lang="es-PE" dirty="0"/>
              <a:t> (r) anuales. </a:t>
            </a:r>
            <a:endParaRPr lang="es-P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El </a:t>
            </a:r>
            <a:r>
              <a:rPr lang="es-PE" dirty="0"/>
              <a:t>aprovechamiento al interior de territorio comunal, no se circunscribirá a un área determinada. </a:t>
            </a:r>
            <a:endParaRPr lang="es-ES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PE" b="1" dirty="0" smtClean="0">
                <a:solidFill>
                  <a:srgbClr val="00000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Escala </a:t>
            </a:r>
            <a:r>
              <a:rPr lang="es-PE" b="1" dirty="0">
                <a:solidFill>
                  <a:srgbClr val="00000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mediana de aprovechamiento:</a:t>
            </a:r>
            <a:endParaRPr lang="es-ES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dirty="0">
                <a:solidFill>
                  <a:srgbClr val="10101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Productos maderables, para áreas no mayores a 5000 ha ni volúmenes que superen los 2,500 m</a:t>
            </a:r>
            <a:r>
              <a:rPr lang="es-PE" baseline="30000" dirty="0">
                <a:solidFill>
                  <a:srgbClr val="10101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3</a:t>
            </a:r>
            <a:r>
              <a:rPr lang="es-PE" dirty="0">
                <a:solidFill>
                  <a:srgbClr val="10101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 (r)anuales</a:t>
            </a:r>
            <a:endParaRPr lang="es-ES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s-PE" dirty="0">
                <a:solidFill>
                  <a:srgbClr val="10101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División administrativa  según bloques quinquenales</a:t>
            </a:r>
            <a:r>
              <a:rPr lang="es-PE" dirty="0" smtClean="0">
                <a:solidFill>
                  <a:srgbClr val="10101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.</a:t>
            </a: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endParaRPr lang="es-PE" dirty="0" smtClean="0">
              <a:solidFill>
                <a:srgbClr val="101010"/>
              </a:solidFill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es-PE" b="1" dirty="0"/>
              <a:t>Escala alta de aprovechamiento: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Para productos maderables, para áreas mayores de 5000 ha y volúmenes mayores a 2500 m</a:t>
            </a:r>
            <a:r>
              <a:rPr lang="es-PE" baseline="30000" dirty="0"/>
              <a:t>3</a:t>
            </a:r>
            <a:r>
              <a:rPr lang="es-PE" dirty="0"/>
              <a:t> (r) anuales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s-PE" dirty="0"/>
              <a:t>El documento de gestión similar al caso de las concesiones forestales (PGMF + PO)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100"/>
            </a:pPr>
            <a:endParaRPr lang="es-ES" dirty="0">
              <a:solidFill>
                <a:srgbClr val="00000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230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Forma libre"/>
          <p:cNvSpPr/>
          <p:nvPr/>
        </p:nvSpPr>
        <p:spPr>
          <a:xfrm>
            <a:off x="3300346" y="188640"/>
            <a:ext cx="5737618" cy="864096"/>
          </a:xfrm>
          <a:custGeom>
            <a:avLst/>
            <a:gdLst>
              <a:gd name="connsiteX0" fmla="*/ 82846 w 497066"/>
              <a:gd name="connsiteY0" fmla="*/ 0 h 5737617"/>
              <a:gd name="connsiteX1" fmla="*/ 414220 w 497066"/>
              <a:gd name="connsiteY1" fmla="*/ 0 h 5737617"/>
              <a:gd name="connsiteX2" fmla="*/ 497066 w 497066"/>
              <a:gd name="connsiteY2" fmla="*/ 82846 h 5737617"/>
              <a:gd name="connsiteX3" fmla="*/ 497066 w 497066"/>
              <a:gd name="connsiteY3" fmla="*/ 5737617 h 5737617"/>
              <a:gd name="connsiteX4" fmla="*/ 497066 w 497066"/>
              <a:gd name="connsiteY4" fmla="*/ 5737617 h 5737617"/>
              <a:gd name="connsiteX5" fmla="*/ 0 w 497066"/>
              <a:gd name="connsiteY5" fmla="*/ 5737617 h 5737617"/>
              <a:gd name="connsiteX6" fmla="*/ 0 w 497066"/>
              <a:gd name="connsiteY6" fmla="*/ 5737617 h 5737617"/>
              <a:gd name="connsiteX7" fmla="*/ 0 w 497066"/>
              <a:gd name="connsiteY7" fmla="*/ 82846 h 5737617"/>
              <a:gd name="connsiteX8" fmla="*/ 82846 w 497066"/>
              <a:gd name="connsiteY8" fmla="*/ 0 h 573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66" h="5737617">
                <a:moveTo>
                  <a:pt x="497066" y="956293"/>
                </a:moveTo>
                <a:lnTo>
                  <a:pt x="497066" y="4781324"/>
                </a:lnTo>
                <a:cubicBezTo>
                  <a:pt x="497066" y="5309472"/>
                  <a:pt x="493853" y="5737611"/>
                  <a:pt x="489889" y="5737611"/>
                </a:cubicBezTo>
                <a:lnTo>
                  <a:pt x="0" y="5737611"/>
                </a:lnTo>
                <a:lnTo>
                  <a:pt x="0" y="5737611"/>
                </a:lnTo>
                <a:lnTo>
                  <a:pt x="0" y="6"/>
                </a:lnTo>
                <a:lnTo>
                  <a:pt x="0" y="6"/>
                </a:lnTo>
                <a:lnTo>
                  <a:pt x="489889" y="6"/>
                </a:lnTo>
                <a:cubicBezTo>
                  <a:pt x="493853" y="6"/>
                  <a:pt x="497066" y="428145"/>
                  <a:pt x="497066" y="9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lnRef>
          <a:fillRef idx="1"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fillRef>
          <a:effectRef idx="0"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091" rIns="271915" bIns="148090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2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itchFamily="34" charset="0"/>
              </a:rPr>
              <a:t>Conservación de los Ecosistemas Forestales y de otros Ecosistemas de la Vegetación Silvestre</a:t>
            </a:r>
            <a:endParaRPr lang="es-PE" sz="22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cs typeface="Arial" pitchFamily="34" charset="0"/>
            </a:endParaRPr>
          </a:p>
        </p:txBody>
      </p:sp>
      <p:sp>
        <p:nvSpPr>
          <p:cNvPr id="20" name="19 Forma libre"/>
          <p:cNvSpPr/>
          <p:nvPr/>
        </p:nvSpPr>
        <p:spPr>
          <a:xfrm>
            <a:off x="107504" y="188640"/>
            <a:ext cx="3227409" cy="864096"/>
          </a:xfrm>
          <a:custGeom>
            <a:avLst/>
            <a:gdLst>
              <a:gd name="connsiteX0" fmla="*/ 0 w 3227409"/>
              <a:gd name="connsiteY0" fmla="*/ 103557 h 621332"/>
              <a:gd name="connsiteX1" fmla="*/ 103557 w 3227409"/>
              <a:gd name="connsiteY1" fmla="*/ 0 h 621332"/>
              <a:gd name="connsiteX2" fmla="*/ 3123852 w 3227409"/>
              <a:gd name="connsiteY2" fmla="*/ 0 h 621332"/>
              <a:gd name="connsiteX3" fmla="*/ 3227409 w 3227409"/>
              <a:gd name="connsiteY3" fmla="*/ 103557 h 621332"/>
              <a:gd name="connsiteX4" fmla="*/ 3227409 w 3227409"/>
              <a:gd name="connsiteY4" fmla="*/ 517775 h 621332"/>
              <a:gd name="connsiteX5" fmla="*/ 3123852 w 3227409"/>
              <a:gd name="connsiteY5" fmla="*/ 621332 h 621332"/>
              <a:gd name="connsiteX6" fmla="*/ 103557 w 3227409"/>
              <a:gd name="connsiteY6" fmla="*/ 621332 h 621332"/>
              <a:gd name="connsiteX7" fmla="*/ 0 w 3227409"/>
              <a:gd name="connsiteY7" fmla="*/ 517775 h 621332"/>
              <a:gd name="connsiteX8" fmla="*/ 0 w 3227409"/>
              <a:gd name="connsiteY8" fmla="*/ 103557 h 6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409" h="621332">
                <a:moveTo>
                  <a:pt x="0" y="103557"/>
                </a:moveTo>
                <a:cubicBezTo>
                  <a:pt x="0" y="46364"/>
                  <a:pt x="46364" y="0"/>
                  <a:pt x="103557" y="0"/>
                </a:cubicBezTo>
                <a:lnTo>
                  <a:pt x="3123852" y="0"/>
                </a:lnTo>
                <a:cubicBezTo>
                  <a:pt x="3181045" y="0"/>
                  <a:pt x="3227409" y="46364"/>
                  <a:pt x="3227409" y="103557"/>
                </a:cubicBezTo>
                <a:lnTo>
                  <a:pt x="3227409" y="517775"/>
                </a:lnTo>
                <a:cubicBezTo>
                  <a:pt x="3227409" y="574968"/>
                  <a:pt x="3181045" y="621332"/>
                  <a:pt x="3123852" y="621332"/>
                </a:cubicBezTo>
                <a:lnTo>
                  <a:pt x="103557" y="621332"/>
                </a:lnTo>
                <a:cubicBezTo>
                  <a:pt x="46364" y="621332"/>
                  <a:pt x="0" y="574968"/>
                  <a:pt x="0" y="517775"/>
                </a:cubicBezTo>
                <a:lnTo>
                  <a:pt x="0" y="103557"/>
                </a:lnTo>
                <a:close/>
              </a:path>
            </a:pathLst>
          </a:custGeom>
          <a:solidFill>
            <a:srgbClr val="0099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121013"/>
              <a:satOff val="-3893"/>
              <a:lumOff val="915"/>
              <a:alphaOff val="0"/>
            </a:schemeClr>
          </a:fillRef>
          <a:effectRef idx="0">
            <a:schemeClr val="accent2">
              <a:hueOff val="3121013"/>
              <a:satOff val="-3893"/>
              <a:lumOff val="9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71" tIns="76051" rIns="121771" bIns="7605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dirty="0" smtClean="0">
                <a:solidFill>
                  <a:prstClr val="white"/>
                </a:solidFill>
              </a:rPr>
              <a:t>Sección Quinta</a:t>
            </a:r>
            <a:endParaRPr lang="es-PE" sz="2400" b="1" dirty="0">
              <a:solidFill>
                <a:prstClr val="white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66713" y="1124745"/>
            <a:ext cx="85257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/>
              <a:t>SERFOR lidera el desarrollo de estudios,  categorizaciones de niveles de amenaza, listado de ecosistemas frágiles, especies clave, entre otros, como herramientas para orientar las acciones de conservación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Se reconoce a los ecosistemas de bosques nativos de la región andina y de la costa norte, como ecosistemas amenazados y a la vez de importancia para la mitigación del cambio climático, y sobre los cuales debe priorizarse iniciativas de protección y recuperación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Se identifica también la necesidad de elaboración e implementación de planes nacionales y regionales de conservación de especies claves y con alto nivel de amenaza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Entre las medidas de conservación para especies amenazadas de flora y fauna silvestre se incluyen la categorización cada cuatro años de las especies </a:t>
            </a:r>
            <a:r>
              <a:rPr lang="es-ES" dirty="0" smtClean="0"/>
              <a:t>amenazadas.</a:t>
            </a:r>
            <a:endParaRPr lang="es-ES" dirty="0"/>
          </a:p>
        </p:txBody>
      </p:sp>
      <p:sp>
        <p:nvSpPr>
          <p:cNvPr id="11" name="Rectángulo 7"/>
          <p:cNvSpPr/>
          <p:nvPr/>
        </p:nvSpPr>
        <p:spPr>
          <a:xfrm>
            <a:off x="323528" y="537321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Otra herramienta de conservación son las vedas temporales, que SERFOR propone, a iniciativa propia o ante solicitud de las ARFFS. Asimismo se estableces medidas de control para evitar riesgos de introducción de especies exóticas, así como para el control y erradicación de especies invasoras</a:t>
            </a:r>
          </a:p>
        </p:txBody>
      </p:sp>
    </p:spTree>
    <p:extLst>
      <p:ext uri="{BB962C8B-B14F-4D97-AF65-F5344CB8AC3E}">
        <p14:creationId xmlns:p14="http://schemas.microsoft.com/office/powerpoint/2010/main" val="393380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orma libre"/>
          <p:cNvSpPr/>
          <p:nvPr/>
        </p:nvSpPr>
        <p:spPr>
          <a:xfrm>
            <a:off x="3198869" y="315423"/>
            <a:ext cx="5737618" cy="566557"/>
          </a:xfrm>
          <a:custGeom>
            <a:avLst/>
            <a:gdLst>
              <a:gd name="connsiteX0" fmla="*/ 82846 w 497066"/>
              <a:gd name="connsiteY0" fmla="*/ 0 h 5737617"/>
              <a:gd name="connsiteX1" fmla="*/ 414220 w 497066"/>
              <a:gd name="connsiteY1" fmla="*/ 0 h 5737617"/>
              <a:gd name="connsiteX2" fmla="*/ 497066 w 497066"/>
              <a:gd name="connsiteY2" fmla="*/ 82846 h 5737617"/>
              <a:gd name="connsiteX3" fmla="*/ 497066 w 497066"/>
              <a:gd name="connsiteY3" fmla="*/ 5737617 h 5737617"/>
              <a:gd name="connsiteX4" fmla="*/ 497066 w 497066"/>
              <a:gd name="connsiteY4" fmla="*/ 5737617 h 5737617"/>
              <a:gd name="connsiteX5" fmla="*/ 0 w 497066"/>
              <a:gd name="connsiteY5" fmla="*/ 5737617 h 5737617"/>
              <a:gd name="connsiteX6" fmla="*/ 0 w 497066"/>
              <a:gd name="connsiteY6" fmla="*/ 5737617 h 5737617"/>
              <a:gd name="connsiteX7" fmla="*/ 0 w 497066"/>
              <a:gd name="connsiteY7" fmla="*/ 82846 h 5737617"/>
              <a:gd name="connsiteX8" fmla="*/ 82846 w 497066"/>
              <a:gd name="connsiteY8" fmla="*/ 0 h 573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66" h="5737617">
                <a:moveTo>
                  <a:pt x="497066" y="956293"/>
                </a:moveTo>
                <a:lnTo>
                  <a:pt x="497066" y="4781324"/>
                </a:lnTo>
                <a:cubicBezTo>
                  <a:pt x="497066" y="5309472"/>
                  <a:pt x="493853" y="5737611"/>
                  <a:pt x="489889" y="5737611"/>
                </a:cubicBezTo>
                <a:lnTo>
                  <a:pt x="0" y="5737611"/>
                </a:lnTo>
                <a:lnTo>
                  <a:pt x="0" y="5737611"/>
                </a:lnTo>
                <a:lnTo>
                  <a:pt x="0" y="6"/>
                </a:lnTo>
                <a:lnTo>
                  <a:pt x="0" y="6"/>
                </a:lnTo>
                <a:lnTo>
                  <a:pt x="489889" y="6"/>
                </a:lnTo>
                <a:cubicBezTo>
                  <a:pt x="493853" y="6"/>
                  <a:pt x="497066" y="428145"/>
                  <a:pt x="497066" y="9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4188184"/>
              <a:satOff val="-3648"/>
              <a:lumOff val="-5"/>
              <a:alphaOff val="0"/>
            </a:schemeClr>
          </a:lnRef>
          <a:fillRef idx="1">
            <a:schemeClr val="accent2">
              <a:tint val="40000"/>
              <a:alpha val="90000"/>
              <a:hueOff val="4188184"/>
              <a:satOff val="-3648"/>
              <a:lumOff val="-5"/>
              <a:alphaOff val="0"/>
            </a:schemeClr>
          </a:fillRef>
          <a:effectRef idx="0">
            <a:schemeClr val="accent2">
              <a:tint val="40000"/>
              <a:alpha val="90000"/>
              <a:hueOff val="4188184"/>
              <a:satOff val="-3648"/>
              <a:lumOff val="-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091" rIns="271915" bIns="148090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2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itchFamily="34" charset="0"/>
              </a:rPr>
              <a:t>Acceso a los Recursos Genéticos de Flora y Fauna Silvestre</a:t>
            </a:r>
            <a:endParaRPr lang="es-PE" sz="22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cs typeface="Arial" pitchFamily="34" charset="0"/>
            </a:endParaRPr>
          </a:p>
        </p:txBody>
      </p:sp>
      <p:sp>
        <p:nvSpPr>
          <p:cNvPr id="22" name="21 Forma libre"/>
          <p:cNvSpPr/>
          <p:nvPr/>
        </p:nvSpPr>
        <p:spPr>
          <a:xfrm>
            <a:off x="-23398" y="260648"/>
            <a:ext cx="3227409" cy="621332"/>
          </a:xfrm>
          <a:custGeom>
            <a:avLst/>
            <a:gdLst>
              <a:gd name="connsiteX0" fmla="*/ 0 w 3227409"/>
              <a:gd name="connsiteY0" fmla="*/ 103557 h 621332"/>
              <a:gd name="connsiteX1" fmla="*/ 103557 w 3227409"/>
              <a:gd name="connsiteY1" fmla="*/ 0 h 621332"/>
              <a:gd name="connsiteX2" fmla="*/ 3123852 w 3227409"/>
              <a:gd name="connsiteY2" fmla="*/ 0 h 621332"/>
              <a:gd name="connsiteX3" fmla="*/ 3227409 w 3227409"/>
              <a:gd name="connsiteY3" fmla="*/ 103557 h 621332"/>
              <a:gd name="connsiteX4" fmla="*/ 3227409 w 3227409"/>
              <a:gd name="connsiteY4" fmla="*/ 517775 h 621332"/>
              <a:gd name="connsiteX5" fmla="*/ 3123852 w 3227409"/>
              <a:gd name="connsiteY5" fmla="*/ 621332 h 621332"/>
              <a:gd name="connsiteX6" fmla="*/ 103557 w 3227409"/>
              <a:gd name="connsiteY6" fmla="*/ 621332 h 621332"/>
              <a:gd name="connsiteX7" fmla="*/ 0 w 3227409"/>
              <a:gd name="connsiteY7" fmla="*/ 517775 h 621332"/>
              <a:gd name="connsiteX8" fmla="*/ 0 w 3227409"/>
              <a:gd name="connsiteY8" fmla="*/ 103557 h 6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409" h="621332">
                <a:moveTo>
                  <a:pt x="0" y="103557"/>
                </a:moveTo>
                <a:cubicBezTo>
                  <a:pt x="0" y="46364"/>
                  <a:pt x="46364" y="0"/>
                  <a:pt x="103557" y="0"/>
                </a:cubicBezTo>
                <a:lnTo>
                  <a:pt x="3123852" y="0"/>
                </a:lnTo>
                <a:cubicBezTo>
                  <a:pt x="3181045" y="0"/>
                  <a:pt x="3227409" y="46364"/>
                  <a:pt x="3227409" y="103557"/>
                </a:cubicBezTo>
                <a:lnTo>
                  <a:pt x="3227409" y="517775"/>
                </a:lnTo>
                <a:cubicBezTo>
                  <a:pt x="3227409" y="574968"/>
                  <a:pt x="3181045" y="621332"/>
                  <a:pt x="3123852" y="621332"/>
                </a:cubicBezTo>
                <a:lnTo>
                  <a:pt x="103557" y="621332"/>
                </a:lnTo>
                <a:cubicBezTo>
                  <a:pt x="46364" y="621332"/>
                  <a:pt x="0" y="574968"/>
                  <a:pt x="0" y="517775"/>
                </a:cubicBezTo>
                <a:lnTo>
                  <a:pt x="0" y="103557"/>
                </a:lnTo>
                <a:close/>
              </a:path>
            </a:pathLst>
          </a:custGeom>
          <a:solidFill>
            <a:srgbClr val="99CC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901266"/>
              <a:satOff val="-4866"/>
              <a:lumOff val="1144"/>
              <a:alphaOff val="0"/>
            </a:schemeClr>
          </a:fillRef>
          <a:effectRef idx="0">
            <a:schemeClr val="accent2">
              <a:hueOff val="3901266"/>
              <a:satOff val="-4866"/>
              <a:lumOff val="114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71" tIns="76051" rIns="121771" bIns="7605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dirty="0" smtClean="0">
                <a:solidFill>
                  <a:prstClr val="white"/>
                </a:solidFill>
              </a:rPr>
              <a:t>Sección Sexta</a:t>
            </a:r>
            <a:endParaRPr lang="es-PE" sz="2400" b="1" dirty="0">
              <a:solidFill>
                <a:prstClr val="white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10729" y="1546914"/>
            <a:ext cx="82377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>
                <a:solidFill>
                  <a:prstClr val="black"/>
                </a:solidFill>
              </a:rPr>
              <a:t>El SERFOR, en su condición de autoridad competente en materia de acceso a recursos genéticos, establece el procedimiento administrativo para la suscripción del contratos de acceso, contratos de acceso marco y acuerdos de transferencia de </a:t>
            </a:r>
            <a:r>
              <a:rPr lang="es-ES" dirty="0" smtClean="0">
                <a:solidFill>
                  <a:prstClr val="black"/>
                </a:solidFill>
              </a:rPr>
              <a:t>materia.</a:t>
            </a:r>
          </a:p>
          <a:p>
            <a:endParaRPr lang="es-ES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>
                <a:solidFill>
                  <a:prstClr val="black"/>
                </a:solidFill>
              </a:rPr>
              <a:t>Se precisa que los proveedores de recursos biológicos donde se encuentran los recursos genéticos y productos derivados, deben contar con algún título habilitante que vincule al aprovechamiento de dicho </a:t>
            </a:r>
            <a:r>
              <a:rPr lang="es-ES" dirty="0" smtClean="0">
                <a:solidFill>
                  <a:prstClr val="black"/>
                </a:solidFill>
              </a:rPr>
              <a:t>recurso.</a:t>
            </a:r>
          </a:p>
          <a:p>
            <a:endParaRPr lang="es-ES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>
                <a:solidFill>
                  <a:prstClr val="black"/>
                </a:solidFill>
              </a:rPr>
              <a:t>SERFOR promueve la conservación de los recursos genéticos en el ámbito de su competencia, dictando, entre otras, las medidas que faciliten y aseguren la conservación de especímenes, bancos de germoplasma, huertos y rodales semilleros, entre otras modalidades de manejo ex situ tanto de especies forestales como de fauna </a:t>
            </a:r>
            <a:r>
              <a:rPr lang="es-ES" dirty="0" smtClean="0">
                <a:solidFill>
                  <a:prstClr val="black"/>
                </a:solidFill>
              </a:rPr>
              <a:t>silvestre.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Forma libre"/>
          <p:cNvSpPr/>
          <p:nvPr/>
        </p:nvSpPr>
        <p:spPr>
          <a:xfrm>
            <a:off x="3200696" y="178764"/>
            <a:ext cx="5737618" cy="657948"/>
          </a:xfrm>
          <a:custGeom>
            <a:avLst/>
            <a:gdLst>
              <a:gd name="connsiteX0" fmla="*/ 82846 w 497066"/>
              <a:gd name="connsiteY0" fmla="*/ 0 h 5737617"/>
              <a:gd name="connsiteX1" fmla="*/ 414220 w 497066"/>
              <a:gd name="connsiteY1" fmla="*/ 0 h 5737617"/>
              <a:gd name="connsiteX2" fmla="*/ 497066 w 497066"/>
              <a:gd name="connsiteY2" fmla="*/ 82846 h 5737617"/>
              <a:gd name="connsiteX3" fmla="*/ 497066 w 497066"/>
              <a:gd name="connsiteY3" fmla="*/ 5737617 h 5737617"/>
              <a:gd name="connsiteX4" fmla="*/ 497066 w 497066"/>
              <a:gd name="connsiteY4" fmla="*/ 5737617 h 5737617"/>
              <a:gd name="connsiteX5" fmla="*/ 0 w 497066"/>
              <a:gd name="connsiteY5" fmla="*/ 5737617 h 5737617"/>
              <a:gd name="connsiteX6" fmla="*/ 0 w 497066"/>
              <a:gd name="connsiteY6" fmla="*/ 5737617 h 5737617"/>
              <a:gd name="connsiteX7" fmla="*/ 0 w 497066"/>
              <a:gd name="connsiteY7" fmla="*/ 82846 h 5737617"/>
              <a:gd name="connsiteX8" fmla="*/ 82846 w 497066"/>
              <a:gd name="connsiteY8" fmla="*/ 0 h 573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66" h="5737617">
                <a:moveTo>
                  <a:pt x="497066" y="956293"/>
                </a:moveTo>
                <a:lnTo>
                  <a:pt x="497066" y="4781324"/>
                </a:lnTo>
                <a:cubicBezTo>
                  <a:pt x="497066" y="5309472"/>
                  <a:pt x="493853" y="5737611"/>
                  <a:pt x="489889" y="5737611"/>
                </a:cubicBezTo>
                <a:lnTo>
                  <a:pt x="0" y="5737611"/>
                </a:lnTo>
                <a:lnTo>
                  <a:pt x="0" y="5737611"/>
                </a:lnTo>
                <a:lnTo>
                  <a:pt x="0" y="6"/>
                </a:lnTo>
                <a:lnTo>
                  <a:pt x="0" y="6"/>
                </a:lnTo>
                <a:lnTo>
                  <a:pt x="489889" y="6"/>
                </a:lnTo>
                <a:cubicBezTo>
                  <a:pt x="493853" y="6"/>
                  <a:pt x="497066" y="428145"/>
                  <a:pt x="497066" y="9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lnRef>
          <a:fillRef idx="1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fillRef>
          <a:effectRef idx="0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091" rIns="271915" bIns="148090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0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itchFamily="34" charset="0"/>
              </a:rPr>
              <a:t>Transporte, Promoción, Investigación, Educación, Supervisión</a:t>
            </a:r>
            <a:endParaRPr lang="es-PE" sz="13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4" name="23 Forma libre"/>
          <p:cNvSpPr/>
          <p:nvPr/>
        </p:nvSpPr>
        <p:spPr>
          <a:xfrm>
            <a:off x="-6214" y="116632"/>
            <a:ext cx="3227409" cy="720080"/>
          </a:xfrm>
          <a:custGeom>
            <a:avLst/>
            <a:gdLst>
              <a:gd name="connsiteX0" fmla="*/ 0 w 3227409"/>
              <a:gd name="connsiteY0" fmla="*/ 103557 h 621332"/>
              <a:gd name="connsiteX1" fmla="*/ 103557 w 3227409"/>
              <a:gd name="connsiteY1" fmla="*/ 0 h 621332"/>
              <a:gd name="connsiteX2" fmla="*/ 3123852 w 3227409"/>
              <a:gd name="connsiteY2" fmla="*/ 0 h 621332"/>
              <a:gd name="connsiteX3" fmla="*/ 3227409 w 3227409"/>
              <a:gd name="connsiteY3" fmla="*/ 103557 h 621332"/>
              <a:gd name="connsiteX4" fmla="*/ 3227409 w 3227409"/>
              <a:gd name="connsiteY4" fmla="*/ 517775 h 621332"/>
              <a:gd name="connsiteX5" fmla="*/ 3123852 w 3227409"/>
              <a:gd name="connsiteY5" fmla="*/ 621332 h 621332"/>
              <a:gd name="connsiteX6" fmla="*/ 103557 w 3227409"/>
              <a:gd name="connsiteY6" fmla="*/ 621332 h 621332"/>
              <a:gd name="connsiteX7" fmla="*/ 0 w 3227409"/>
              <a:gd name="connsiteY7" fmla="*/ 517775 h 621332"/>
              <a:gd name="connsiteX8" fmla="*/ 0 w 3227409"/>
              <a:gd name="connsiteY8" fmla="*/ 103557 h 6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409" h="621332">
                <a:moveTo>
                  <a:pt x="0" y="103557"/>
                </a:moveTo>
                <a:cubicBezTo>
                  <a:pt x="0" y="46364"/>
                  <a:pt x="46364" y="0"/>
                  <a:pt x="103557" y="0"/>
                </a:cubicBezTo>
                <a:lnTo>
                  <a:pt x="3123852" y="0"/>
                </a:lnTo>
                <a:cubicBezTo>
                  <a:pt x="3181045" y="0"/>
                  <a:pt x="3227409" y="46364"/>
                  <a:pt x="3227409" y="103557"/>
                </a:cubicBezTo>
                <a:lnTo>
                  <a:pt x="3227409" y="517775"/>
                </a:lnTo>
                <a:cubicBezTo>
                  <a:pt x="3227409" y="574968"/>
                  <a:pt x="3181045" y="621332"/>
                  <a:pt x="3123852" y="621332"/>
                </a:cubicBezTo>
                <a:lnTo>
                  <a:pt x="103557" y="621332"/>
                </a:lnTo>
                <a:cubicBezTo>
                  <a:pt x="46364" y="621332"/>
                  <a:pt x="0" y="574968"/>
                  <a:pt x="0" y="517775"/>
                </a:cubicBezTo>
                <a:lnTo>
                  <a:pt x="0" y="103557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71" tIns="76051" rIns="121771" bIns="7605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dirty="0" smtClean="0">
                <a:solidFill>
                  <a:prstClr val="white"/>
                </a:solidFill>
              </a:rPr>
              <a:t>Sección Séptima</a:t>
            </a:r>
            <a:endParaRPr lang="es-PE" sz="2400" b="1" dirty="0">
              <a:solidFill>
                <a:prstClr val="white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79512" y="980728"/>
            <a:ext cx="8758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PE" b="1" dirty="0">
              <a:solidFill>
                <a:srgbClr val="C00000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66714" y="1135164"/>
            <a:ext cx="8571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/>
              <a:t>Un aspecto central relacionado a esta sección se refiere a los procedimientos y requerimientos para permitir la trazabilidad del recurso forestal y de fauna silvestre, vinculado a su origen legal por toda la cadena de </a:t>
            </a:r>
            <a:r>
              <a:rPr lang="es-ES" dirty="0" smtClean="0"/>
              <a:t>custodia.</a:t>
            </a:r>
          </a:p>
          <a:p>
            <a:endParaRPr lang="es-E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 smtClean="0"/>
              <a:t>Se </a:t>
            </a:r>
            <a:r>
              <a:rPr lang="es-ES" dirty="0"/>
              <a:t>establecen </a:t>
            </a:r>
            <a:r>
              <a:rPr lang="es-ES" dirty="0" smtClean="0"/>
              <a:t>mecanismos </a:t>
            </a:r>
            <a:r>
              <a:rPr lang="es-ES" dirty="0"/>
              <a:t>de  coordinación </a:t>
            </a:r>
            <a:r>
              <a:rPr lang="es-ES" dirty="0" smtClean="0"/>
              <a:t>y participación de otras </a:t>
            </a:r>
            <a:r>
              <a:rPr lang="es-ES" dirty="0"/>
              <a:t>instancias públicas como el caso del MINISTERIO DE LA PRODUCCION – PRODUCE que se encarga del control de las plantas de transformación secundaria, mientras que las ARFFS y SERFOR de las plantas de transformación primaria y de los requerimientos para el control de los productos desde el bosque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/>
              <a:t>En la etapa de transporte, el uso de la guía de transporte será el documento que ampare la movilización del producto de flora o fauna desde el bosque de origen hasta la planta donde ocurra la primera transformación. La única excepción del uso de estas guías se refiere a los casos de especies exóticas originadas en plantaciones.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487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8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385" y="1735932"/>
            <a:ext cx="7415213" cy="351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Flecha derecha"/>
          <p:cNvSpPr/>
          <p:nvPr/>
        </p:nvSpPr>
        <p:spPr>
          <a:xfrm>
            <a:off x="2518172" y="2999185"/>
            <a:ext cx="842963" cy="702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2100" b="1" dirty="0">
                <a:solidFill>
                  <a:prstClr val="white"/>
                </a:solidFill>
              </a:rPr>
              <a:t>GTF</a:t>
            </a:r>
          </a:p>
        </p:txBody>
      </p:sp>
      <p:sp>
        <p:nvSpPr>
          <p:cNvPr id="11" name="10 Flecha derecha"/>
          <p:cNvSpPr>
            <a:spLocks noChangeArrowheads="1"/>
          </p:cNvSpPr>
          <p:nvPr/>
        </p:nvSpPr>
        <p:spPr bwMode="auto">
          <a:xfrm rot="-576098">
            <a:off x="5524500" y="2238376"/>
            <a:ext cx="863204" cy="554831"/>
          </a:xfrm>
          <a:prstGeom prst="rightArrow">
            <a:avLst>
              <a:gd name="adj1" fmla="val 50000"/>
              <a:gd name="adj2" fmla="val 59099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PE" sz="2100" b="1" dirty="0">
                <a:solidFill>
                  <a:prstClr val="white"/>
                </a:solidFill>
              </a:rPr>
              <a:t>GTF</a:t>
            </a:r>
          </a:p>
        </p:txBody>
      </p:sp>
      <p:sp>
        <p:nvSpPr>
          <p:cNvPr id="12" name="11 Flecha derecha"/>
          <p:cNvSpPr/>
          <p:nvPr/>
        </p:nvSpPr>
        <p:spPr>
          <a:xfrm>
            <a:off x="5554266" y="3173017"/>
            <a:ext cx="833438" cy="563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2100" b="1" dirty="0">
                <a:solidFill>
                  <a:prstClr val="white"/>
                </a:solidFill>
              </a:rPr>
              <a:t>GTF</a:t>
            </a:r>
          </a:p>
        </p:txBody>
      </p:sp>
      <p:sp>
        <p:nvSpPr>
          <p:cNvPr id="13" name="12 Flecha derecha"/>
          <p:cNvSpPr>
            <a:spLocks noChangeArrowheads="1"/>
          </p:cNvSpPr>
          <p:nvPr/>
        </p:nvSpPr>
        <p:spPr bwMode="auto">
          <a:xfrm rot="1182868">
            <a:off x="5485210" y="4044553"/>
            <a:ext cx="787003" cy="528638"/>
          </a:xfrm>
          <a:prstGeom prst="rightArrow">
            <a:avLst>
              <a:gd name="adj1" fmla="val 50000"/>
              <a:gd name="adj2" fmla="val 56551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PE" sz="2100" b="1" dirty="0">
                <a:solidFill>
                  <a:prstClr val="white"/>
                </a:solidFill>
              </a:rPr>
              <a:t>GTF</a:t>
            </a:r>
          </a:p>
        </p:txBody>
      </p:sp>
      <p:sp>
        <p:nvSpPr>
          <p:cNvPr id="28678" name="13 CuadroTexto"/>
          <p:cNvSpPr txBox="1">
            <a:spLocks noChangeArrowheads="1"/>
          </p:cNvSpPr>
          <p:nvPr/>
        </p:nvSpPr>
        <p:spPr bwMode="auto">
          <a:xfrm>
            <a:off x="0" y="1014413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100" b="1">
                <a:solidFill>
                  <a:srgbClr val="C00000"/>
                </a:solidFill>
                <a:latin typeface="Arial" charset="0"/>
                <a:cs typeface="Arial" charset="0"/>
              </a:rPr>
              <a:t>TRAZABILIDAD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100" b="1">
                <a:solidFill>
                  <a:srgbClr val="C00000"/>
                </a:solidFill>
                <a:latin typeface="Arial" charset="0"/>
                <a:cs typeface="Arial" charset="0"/>
              </a:rPr>
              <a:t>Recursos que son Patrimonio Forestal de la Nación</a:t>
            </a:r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1300163" y="5312569"/>
            <a:ext cx="4287441" cy="2024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0" name="16 CuadroTexto"/>
          <p:cNvSpPr txBox="1">
            <a:spLocks noChangeArrowheads="1"/>
          </p:cNvSpPr>
          <p:nvPr/>
        </p:nvSpPr>
        <p:spPr bwMode="auto">
          <a:xfrm>
            <a:off x="0" y="4949428"/>
            <a:ext cx="17621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500" b="1">
                <a:solidFill>
                  <a:prstClr val="black"/>
                </a:solidFill>
                <a:cs typeface="Arial" charset="0"/>
              </a:rPr>
              <a:t>Origen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500" b="1">
                <a:solidFill>
                  <a:prstClr val="black"/>
                </a:solidFill>
                <a:cs typeface="Arial" charset="0"/>
              </a:rPr>
              <a:t>Legal</a:t>
            </a:r>
          </a:p>
        </p:txBody>
      </p:sp>
      <p:sp>
        <p:nvSpPr>
          <p:cNvPr id="17" name="16 Forma libre"/>
          <p:cNvSpPr/>
          <p:nvPr/>
        </p:nvSpPr>
        <p:spPr>
          <a:xfrm>
            <a:off x="3200696" y="178764"/>
            <a:ext cx="5943304" cy="657948"/>
          </a:xfrm>
          <a:custGeom>
            <a:avLst/>
            <a:gdLst>
              <a:gd name="connsiteX0" fmla="*/ 82846 w 497066"/>
              <a:gd name="connsiteY0" fmla="*/ 0 h 5737617"/>
              <a:gd name="connsiteX1" fmla="*/ 414220 w 497066"/>
              <a:gd name="connsiteY1" fmla="*/ 0 h 5737617"/>
              <a:gd name="connsiteX2" fmla="*/ 497066 w 497066"/>
              <a:gd name="connsiteY2" fmla="*/ 82846 h 5737617"/>
              <a:gd name="connsiteX3" fmla="*/ 497066 w 497066"/>
              <a:gd name="connsiteY3" fmla="*/ 5737617 h 5737617"/>
              <a:gd name="connsiteX4" fmla="*/ 497066 w 497066"/>
              <a:gd name="connsiteY4" fmla="*/ 5737617 h 5737617"/>
              <a:gd name="connsiteX5" fmla="*/ 0 w 497066"/>
              <a:gd name="connsiteY5" fmla="*/ 5737617 h 5737617"/>
              <a:gd name="connsiteX6" fmla="*/ 0 w 497066"/>
              <a:gd name="connsiteY6" fmla="*/ 5737617 h 5737617"/>
              <a:gd name="connsiteX7" fmla="*/ 0 w 497066"/>
              <a:gd name="connsiteY7" fmla="*/ 82846 h 5737617"/>
              <a:gd name="connsiteX8" fmla="*/ 82846 w 497066"/>
              <a:gd name="connsiteY8" fmla="*/ 0 h 573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66" h="5737617">
                <a:moveTo>
                  <a:pt x="497066" y="956293"/>
                </a:moveTo>
                <a:lnTo>
                  <a:pt x="497066" y="4781324"/>
                </a:lnTo>
                <a:cubicBezTo>
                  <a:pt x="497066" y="5309472"/>
                  <a:pt x="493853" y="5737611"/>
                  <a:pt x="489889" y="5737611"/>
                </a:cubicBezTo>
                <a:lnTo>
                  <a:pt x="0" y="5737611"/>
                </a:lnTo>
                <a:lnTo>
                  <a:pt x="0" y="5737611"/>
                </a:lnTo>
                <a:lnTo>
                  <a:pt x="0" y="6"/>
                </a:lnTo>
                <a:lnTo>
                  <a:pt x="0" y="6"/>
                </a:lnTo>
                <a:lnTo>
                  <a:pt x="489889" y="6"/>
                </a:lnTo>
                <a:cubicBezTo>
                  <a:pt x="493853" y="6"/>
                  <a:pt x="497066" y="428145"/>
                  <a:pt x="497066" y="9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lnRef>
          <a:fillRef idx="1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fillRef>
          <a:effectRef idx="0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091" rIns="271915" bIns="148090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0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itchFamily="34" charset="0"/>
              </a:rPr>
              <a:t>Transporte, Promoción, Investigación, Educación, Supervisión</a:t>
            </a:r>
            <a:endParaRPr lang="es-PE" sz="13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8" name="17 Forma libre"/>
          <p:cNvSpPr/>
          <p:nvPr/>
        </p:nvSpPr>
        <p:spPr>
          <a:xfrm>
            <a:off x="-6214" y="116632"/>
            <a:ext cx="3343107" cy="720080"/>
          </a:xfrm>
          <a:custGeom>
            <a:avLst/>
            <a:gdLst>
              <a:gd name="connsiteX0" fmla="*/ 0 w 3227409"/>
              <a:gd name="connsiteY0" fmla="*/ 103557 h 621332"/>
              <a:gd name="connsiteX1" fmla="*/ 103557 w 3227409"/>
              <a:gd name="connsiteY1" fmla="*/ 0 h 621332"/>
              <a:gd name="connsiteX2" fmla="*/ 3123852 w 3227409"/>
              <a:gd name="connsiteY2" fmla="*/ 0 h 621332"/>
              <a:gd name="connsiteX3" fmla="*/ 3227409 w 3227409"/>
              <a:gd name="connsiteY3" fmla="*/ 103557 h 621332"/>
              <a:gd name="connsiteX4" fmla="*/ 3227409 w 3227409"/>
              <a:gd name="connsiteY4" fmla="*/ 517775 h 621332"/>
              <a:gd name="connsiteX5" fmla="*/ 3123852 w 3227409"/>
              <a:gd name="connsiteY5" fmla="*/ 621332 h 621332"/>
              <a:gd name="connsiteX6" fmla="*/ 103557 w 3227409"/>
              <a:gd name="connsiteY6" fmla="*/ 621332 h 621332"/>
              <a:gd name="connsiteX7" fmla="*/ 0 w 3227409"/>
              <a:gd name="connsiteY7" fmla="*/ 517775 h 621332"/>
              <a:gd name="connsiteX8" fmla="*/ 0 w 3227409"/>
              <a:gd name="connsiteY8" fmla="*/ 103557 h 6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409" h="621332">
                <a:moveTo>
                  <a:pt x="0" y="103557"/>
                </a:moveTo>
                <a:cubicBezTo>
                  <a:pt x="0" y="46364"/>
                  <a:pt x="46364" y="0"/>
                  <a:pt x="103557" y="0"/>
                </a:cubicBezTo>
                <a:lnTo>
                  <a:pt x="3123852" y="0"/>
                </a:lnTo>
                <a:cubicBezTo>
                  <a:pt x="3181045" y="0"/>
                  <a:pt x="3227409" y="46364"/>
                  <a:pt x="3227409" y="103557"/>
                </a:cubicBezTo>
                <a:lnTo>
                  <a:pt x="3227409" y="517775"/>
                </a:lnTo>
                <a:cubicBezTo>
                  <a:pt x="3227409" y="574968"/>
                  <a:pt x="3181045" y="621332"/>
                  <a:pt x="3123852" y="621332"/>
                </a:cubicBezTo>
                <a:lnTo>
                  <a:pt x="103557" y="621332"/>
                </a:lnTo>
                <a:cubicBezTo>
                  <a:pt x="46364" y="621332"/>
                  <a:pt x="0" y="574968"/>
                  <a:pt x="0" y="517775"/>
                </a:cubicBezTo>
                <a:lnTo>
                  <a:pt x="0" y="103557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71" tIns="76051" rIns="121771" bIns="7605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dirty="0" smtClean="0">
                <a:solidFill>
                  <a:prstClr val="white"/>
                </a:solidFill>
              </a:rPr>
              <a:t>Sección Séptima</a:t>
            </a:r>
            <a:endParaRPr lang="es-PE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0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Forma libre"/>
          <p:cNvSpPr/>
          <p:nvPr/>
        </p:nvSpPr>
        <p:spPr>
          <a:xfrm>
            <a:off x="3200696" y="178764"/>
            <a:ext cx="5737618" cy="657948"/>
          </a:xfrm>
          <a:custGeom>
            <a:avLst/>
            <a:gdLst>
              <a:gd name="connsiteX0" fmla="*/ 82846 w 497066"/>
              <a:gd name="connsiteY0" fmla="*/ 0 h 5737617"/>
              <a:gd name="connsiteX1" fmla="*/ 414220 w 497066"/>
              <a:gd name="connsiteY1" fmla="*/ 0 h 5737617"/>
              <a:gd name="connsiteX2" fmla="*/ 497066 w 497066"/>
              <a:gd name="connsiteY2" fmla="*/ 82846 h 5737617"/>
              <a:gd name="connsiteX3" fmla="*/ 497066 w 497066"/>
              <a:gd name="connsiteY3" fmla="*/ 5737617 h 5737617"/>
              <a:gd name="connsiteX4" fmla="*/ 497066 w 497066"/>
              <a:gd name="connsiteY4" fmla="*/ 5737617 h 5737617"/>
              <a:gd name="connsiteX5" fmla="*/ 0 w 497066"/>
              <a:gd name="connsiteY5" fmla="*/ 5737617 h 5737617"/>
              <a:gd name="connsiteX6" fmla="*/ 0 w 497066"/>
              <a:gd name="connsiteY6" fmla="*/ 5737617 h 5737617"/>
              <a:gd name="connsiteX7" fmla="*/ 0 w 497066"/>
              <a:gd name="connsiteY7" fmla="*/ 82846 h 5737617"/>
              <a:gd name="connsiteX8" fmla="*/ 82846 w 497066"/>
              <a:gd name="connsiteY8" fmla="*/ 0 h 573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66" h="5737617">
                <a:moveTo>
                  <a:pt x="497066" y="956293"/>
                </a:moveTo>
                <a:lnTo>
                  <a:pt x="497066" y="4781324"/>
                </a:lnTo>
                <a:cubicBezTo>
                  <a:pt x="497066" y="5309472"/>
                  <a:pt x="493853" y="5737611"/>
                  <a:pt x="489889" y="5737611"/>
                </a:cubicBezTo>
                <a:lnTo>
                  <a:pt x="0" y="5737611"/>
                </a:lnTo>
                <a:lnTo>
                  <a:pt x="0" y="5737611"/>
                </a:lnTo>
                <a:lnTo>
                  <a:pt x="0" y="6"/>
                </a:lnTo>
                <a:lnTo>
                  <a:pt x="0" y="6"/>
                </a:lnTo>
                <a:lnTo>
                  <a:pt x="489889" y="6"/>
                </a:lnTo>
                <a:cubicBezTo>
                  <a:pt x="493853" y="6"/>
                  <a:pt x="497066" y="428145"/>
                  <a:pt x="497066" y="9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lnRef>
          <a:fillRef idx="1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fillRef>
          <a:effectRef idx="0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091" rIns="271915" bIns="148090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0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itchFamily="34" charset="0"/>
              </a:rPr>
              <a:t>Transporte, Promoción, Investigación, Educación, Supervisión</a:t>
            </a:r>
            <a:endParaRPr lang="es-PE" sz="13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4" name="23 Forma libre"/>
          <p:cNvSpPr/>
          <p:nvPr/>
        </p:nvSpPr>
        <p:spPr>
          <a:xfrm>
            <a:off x="-6214" y="116632"/>
            <a:ext cx="3227409" cy="720080"/>
          </a:xfrm>
          <a:custGeom>
            <a:avLst/>
            <a:gdLst>
              <a:gd name="connsiteX0" fmla="*/ 0 w 3227409"/>
              <a:gd name="connsiteY0" fmla="*/ 103557 h 621332"/>
              <a:gd name="connsiteX1" fmla="*/ 103557 w 3227409"/>
              <a:gd name="connsiteY1" fmla="*/ 0 h 621332"/>
              <a:gd name="connsiteX2" fmla="*/ 3123852 w 3227409"/>
              <a:gd name="connsiteY2" fmla="*/ 0 h 621332"/>
              <a:gd name="connsiteX3" fmla="*/ 3227409 w 3227409"/>
              <a:gd name="connsiteY3" fmla="*/ 103557 h 621332"/>
              <a:gd name="connsiteX4" fmla="*/ 3227409 w 3227409"/>
              <a:gd name="connsiteY4" fmla="*/ 517775 h 621332"/>
              <a:gd name="connsiteX5" fmla="*/ 3123852 w 3227409"/>
              <a:gd name="connsiteY5" fmla="*/ 621332 h 621332"/>
              <a:gd name="connsiteX6" fmla="*/ 103557 w 3227409"/>
              <a:gd name="connsiteY6" fmla="*/ 621332 h 621332"/>
              <a:gd name="connsiteX7" fmla="*/ 0 w 3227409"/>
              <a:gd name="connsiteY7" fmla="*/ 517775 h 621332"/>
              <a:gd name="connsiteX8" fmla="*/ 0 w 3227409"/>
              <a:gd name="connsiteY8" fmla="*/ 103557 h 6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409" h="621332">
                <a:moveTo>
                  <a:pt x="0" y="103557"/>
                </a:moveTo>
                <a:cubicBezTo>
                  <a:pt x="0" y="46364"/>
                  <a:pt x="46364" y="0"/>
                  <a:pt x="103557" y="0"/>
                </a:cubicBezTo>
                <a:lnTo>
                  <a:pt x="3123852" y="0"/>
                </a:lnTo>
                <a:cubicBezTo>
                  <a:pt x="3181045" y="0"/>
                  <a:pt x="3227409" y="46364"/>
                  <a:pt x="3227409" y="103557"/>
                </a:cubicBezTo>
                <a:lnTo>
                  <a:pt x="3227409" y="517775"/>
                </a:lnTo>
                <a:cubicBezTo>
                  <a:pt x="3227409" y="574968"/>
                  <a:pt x="3181045" y="621332"/>
                  <a:pt x="3123852" y="621332"/>
                </a:cubicBezTo>
                <a:lnTo>
                  <a:pt x="103557" y="621332"/>
                </a:lnTo>
                <a:cubicBezTo>
                  <a:pt x="46364" y="621332"/>
                  <a:pt x="0" y="574968"/>
                  <a:pt x="0" y="517775"/>
                </a:cubicBezTo>
                <a:lnTo>
                  <a:pt x="0" y="103557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71" tIns="76051" rIns="121771" bIns="7605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dirty="0" smtClean="0">
                <a:solidFill>
                  <a:prstClr val="white"/>
                </a:solidFill>
              </a:rPr>
              <a:t>Sección Séptima</a:t>
            </a:r>
            <a:endParaRPr lang="es-PE" sz="2400" b="1" dirty="0">
              <a:solidFill>
                <a:prstClr val="white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79512" y="980728"/>
            <a:ext cx="87588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b="1" dirty="0">
                <a:solidFill>
                  <a:srgbClr val="C00000"/>
                </a:solidFill>
                <a:latin typeface="Arial" charset="0"/>
                <a:cs typeface="Arial" charset="0"/>
              </a:rPr>
              <a:t>PROMOCIÓN, FINANCIAMIENTO, CERTIFICACIÓN E INVERSIÓN FORESTAL Y DE FAUNA </a:t>
            </a:r>
            <a:r>
              <a:rPr lang="es-ES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SILVESTRE</a:t>
            </a:r>
          </a:p>
          <a:p>
            <a:pPr lvl="0"/>
            <a:endParaRPr lang="es-PE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0"/>
            <a:r>
              <a:rPr lang="es-PE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Herramientas de Promoción</a:t>
            </a:r>
            <a:endParaRPr lang="es-PE" b="1" dirty="0">
              <a:solidFill>
                <a:srgbClr val="C00000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66713" y="2348487"/>
            <a:ext cx="857160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Otorgamiento de incentivos, reconocimientos, premios, y créditos, a favor de los diversos actores vinculados al sector forestal y de fauna silvestre</a:t>
            </a:r>
            <a:r>
              <a:rPr lang="es-ES" dirty="0" smtClean="0"/>
              <a:t>;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Simplificación administrativa para mejorar los procedimientos y los servicios que se brindan para el desarrollo de las actividades forestales y de fauna silvestre</a:t>
            </a:r>
            <a:r>
              <a:rPr lang="es-ES" dirty="0" smtClean="0"/>
              <a:t>;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Descuentos promocionales en relación al pago por derecho de aprovechamiento. </a:t>
            </a:r>
            <a:endParaRPr lang="es-ES" dirty="0" smtClean="0"/>
          </a:p>
          <a:p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Los titulares de títulos habilitantes, de plantaciones forestales y/o de sistemas agroforestales que desarrollen proyectos integrales de aprovechamiento y de transformación en plantas de procesamiento reciben incentivos no tributarios y facilidades para el acceso a financiamiento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943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51520" y="1270501"/>
            <a:ext cx="8567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C00000"/>
                </a:solidFill>
                <a:latin typeface="Maiandra GD" pitchFamily="34" charset="0"/>
              </a:defRPr>
            </a:lvl1pPr>
          </a:lstStyle>
          <a:p>
            <a:r>
              <a:rPr lang="es-ES" sz="1800" dirty="0">
                <a:latin typeface="Arial" charset="0"/>
                <a:cs typeface="Arial" charset="0"/>
              </a:rPr>
              <a:t>PROMOCIÓN, FINANCIAMIENTO, CERTIFICACIÓN E INVERSIÓN FORESTAL Y DE FAUNA SILVESTRE</a:t>
            </a:r>
            <a:endParaRPr lang="es-PE" sz="1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357158" y="1823913"/>
            <a:ext cx="84622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 </a:t>
            </a:r>
            <a:r>
              <a:rPr lang="es-ES" dirty="0"/>
              <a:t>El SERFOR en coordinación con las ARFFS, impulsa </a:t>
            </a:r>
            <a:r>
              <a:rPr lang="es-ES" u="sng" dirty="0"/>
              <a:t>el manejo forestal comunitario </a:t>
            </a:r>
            <a:r>
              <a:rPr lang="es-ES" dirty="0" smtClean="0"/>
              <a:t>en </a:t>
            </a:r>
            <a:r>
              <a:rPr lang="es-ES" dirty="0"/>
              <a:t>bosques naturales, otros ecosistemas de vegetación silvestre, fauna silvestre, plantaciones forestales, sistemas agroforestales en las áreas de Comunidades Nativas </a:t>
            </a:r>
            <a:r>
              <a:rPr lang="es-ES" dirty="0" smtClean="0"/>
              <a:t>y Campesinas.</a:t>
            </a:r>
          </a:p>
          <a:p>
            <a:pPr algn="just"/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Promoción de plantaciones en </a:t>
            </a:r>
            <a:r>
              <a:rPr lang="es-ES" dirty="0" smtClean="0"/>
              <a:t>las </a:t>
            </a:r>
            <a:r>
              <a:rPr lang="es-ES" dirty="0"/>
              <a:t>concesiones para plantaciones forestales con fines de producción, </a:t>
            </a:r>
            <a:r>
              <a:rPr lang="es-ES" dirty="0" smtClean="0"/>
              <a:t>con exoneración durante </a:t>
            </a:r>
            <a:r>
              <a:rPr lang="es-ES" dirty="0"/>
              <a:t>los primeros cinco (05) años </a:t>
            </a:r>
            <a:r>
              <a:rPr lang="es-ES" dirty="0" smtClean="0"/>
              <a:t>de </a:t>
            </a:r>
            <a:r>
              <a:rPr lang="es-ES" dirty="0"/>
              <a:t>los pagos por derecho de aprovechamiento, los que se realizarán a partir del sexto </a:t>
            </a:r>
            <a:r>
              <a:rPr lang="es-ES" dirty="0" smtClean="0"/>
              <a:t>año</a:t>
            </a:r>
          </a:p>
          <a:p>
            <a:pPr algn="just"/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Desarrollo </a:t>
            </a:r>
            <a:r>
              <a:rPr lang="es-ES" dirty="0"/>
              <a:t>de alianzas con las principales escuelas de negocio del país, para incorporar y mejorar las prácticas gerenciales para el desarrollo de negocios forestales y de fauna silvestre con todos los actores</a:t>
            </a:r>
            <a:endParaRPr lang="es-PE" dirty="0" smtClean="0"/>
          </a:p>
        </p:txBody>
      </p:sp>
      <p:sp>
        <p:nvSpPr>
          <p:cNvPr id="10" name="9 Forma libre"/>
          <p:cNvSpPr/>
          <p:nvPr/>
        </p:nvSpPr>
        <p:spPr>
          <a:xfrm>
            <a:off x="3200696" y="178764"/>
            <a:ext cx="5943304" cy="657948"/>
          </a:xfrm>
          <a:custGeom>
            <a:avLst/>
            <a:gdLst>
              <a:gd name="connsiteX0" fmla="*/ 82846 w 497066"/>
              <a:gd name="connsiteY0" fmla="*/ 0 h 5737617"/>
              <a:gd name="connsiteX1" fmla="*/ 414220 w 497066"/>
              <a:gd name="connsiteY1" fmla="*/ 0 h 5737617"/>
              <a:gd name="connsiteX2" fmla="*/ 497066 w 497066"/>
              <a:gd name="connsiteY2" fmla="*/ 82846 h 5737617"/>
              <a:gd name="connsiteX3" fmla="*/ 497066 w 497066"/>
              <a:gd name="connsiteY3" fmla="*/ 5737617 h 5737617"/>
              <a:gd name="connsiteX4" fmla="*/ 497066 w 497066"/>
              <a:gd name="connsiteY4" fmla="*/ 5737617 h 5737617"/>
              <a:gd name="connsiteX5" fmla="*/ 0 w 497066"/>
              <a:gd name="connsiteY5" fmla="*/ 5737617 h 5737617"/>
              <a:gd name="connsiteX6" fmla="*/ 0 w 497066"/>
              <a:gd name="connsiteY6" fmla="*/ 5737617 h 5737617"/>
              <a:gd name="connsiteX7" fmla="*/ 0 w 497066"/>
              <a:gd name="connsiteY7" fmla="*/ 82846 h 5737617"/>
              <a:gd name="connsiteX8" fmla="*/ 82846 w 497066"/>
              <a:gd name="connsiteY8" fmla="*/ 0 h 573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66" h="5737617">
                <a:moveTo>
                  <a:pt x="497066" y="956293"/>
                </a:moveTo>
                <a:lnTo>
                  <a:pt x="497066" y="4781324"/>
                </a:lnTo>
                <a:cubicBezTo>
                  <a:pt x="497066" y="5309472"/>
                  <a:pt x="493853" y="5737611"/>
                  <a:pt x="489889" y="5737611"/>
                </a:cubicBezTo>
                <a:lnTo>
                  <a:pt x="0" y="5737611"/>
                </a:lnTo>
                <a:lnTo>
                  <a:pt x="0" y="5737611"/>
                </a:lnTo>
                <a:lnTo>
                  <a:pt x="0" y="6"/>
                </a:lnTo>
                <a:lnTo>
                  <a:pt x="0" y="6"/>
                </a:lnTo>
                <a:lnTo>
                  <a:pt x="489889" y="6"/>
                </a:lnTo>
                <a:cubicBezTo>
                  <a:pt x="493853" y="6"/>
                  <a:pt x="497066" y="428145"/>
                  <a:pt x="497066" y="9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lnRef>
          <a:fillRef idx="1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fillRef>
          <a:effectRef idx="0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091" rIns="271915" bIns="148090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0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itchFamily="34" charset="0"/>
              </a:rPr>
              <a:t>Transporte, Promoción, Investigación, Educación, Supervisión</a:t>
            </a:r>
            <a:endParaRPr lang="es-PE" sz="13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-6214" y="116632"/>
            <a:ext cx="3227409" cy="720080"/>
          </a:xfrm>
          <a:custGeom>
            <a:avLst/>
            <a:gdLst>
              <a:gd name="connsiteX0" fmla="*/ 0 w 3227409"/>
              <a:gd name="connsiteY0" fmla="*/ 103557 h 621332"/>
              <a:gd name="connsiteX1" fmla="*/ 103557 w 3227409"/>
              <a:gd name="connsiteY1" fmla="*/ 0 h 621332"/>
              <a:gd name="connsiteX2" fmla="*/ 3123852 w 3227409"/>
              <a:gd name="connsiteY2" fmla="*/ 0 h 621332"/>
              <a:gd name="connsiteX3" fmla="*/ 3227409 w 3227409"/>
              <a:gd name="connsiteY3" fmla="*/ 103557 h 621332"/>
              <a:gd name="connsiteX4" fmla="*/ 3227409 w 3227409"/>
              <a:gd name="connsiteY4" fmla="*/ 517775 h 621332"/>
              <a:gd name="connsiteX5" fmla="*/ 3123852 w 3227409"/>
              <a:gd name="connsiteY5" fmla="*/ 621332 h 621332"/>
              <a:gd name="connsiteX6" fmla="*/ 103557 w 3227409"/>
              <a:gd name="connsiteY6" fmla="*/ 621332 h 621332"/>
              <a:gd name="connsiteX7" fmla="*/ 0 w 3227409"/>
              <a:gd name="connsiteY7" fmla="*/ 517775 h 621332"/>
              <a:gd name="connsiteX8" fmla="*/ 0 w 3227409"/>
              <a:gd name="connsiteY8" fmla="*/ 103557 h 6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409" h="621332">
                <a:moveTo>
                  <a:pt x="0" y="103557"/>
                </a:moveTo>
                <a:cubicBezTo>
                  <a:pt x="0" y="46364"/>
                  <a:pt x="46364" y="0"/>
                  <a:pt x="103557" y="0"/>
                </a:cubicBezTo>
                <a:lnTo>
                  <a:pt x="3123852" y="0"/>
                </a:lnTo>
                <a:cubicBezTo>
                  <a:pt x="3181045" y="0"/>
                  <a:pt x="3227409" y="46364"/>
                  <a:pt x="3227409" y="103557"/>
                </a:cubicBezTo>
                <a:lnTo>
                  <a:pt x="3227409" y="517775"/>
                </a:lnTo>
                <a:cubicBezTo>
                  <a:pt x="3227409" y="574968"/>
                  <a:pt x="3181045" y="621332"/>
                  <a:pt x="3123852" y="621332"/>
                </a:cubicBezTo>
                <a:lnTo>
                  <a:pt x="103557" y="621332"/>
                </a:lnTo>
                <a:cubicBezTo>
                  <a:pt x="46364" y="621332"/>
                  <a:pt x="0" y="574968"/>
                  <a:pt x="0" y="517775"/>
                </a:cubicBezTo>
                <a:lnTo>
                  <a:pt x="0" y="103557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71" tIns="76051" rIns="121771" bIns="7605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dirty="0" smtClean="0">
                <a:solidFill>
                  <a:prstClr val="white"/>
                </a:solidFill>
              </a:rPr>
              <a:t>Sección Séptima</a:t>
            </a:r>
            <a:endParaRPr lang="es-PE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3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51520" y="982469"/>
            <a:ext cx="8567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C00000"/>
                </a:solidFill>
                <a:latin typeface="Maiandra GD" pitchFamily="34" charset="0"/>
              </a:defRPr>
            </a:lvl1pPr>
          </a:lstStyle>
          <a:p>
            <a:r>
              <a:rPr lang="es-ES" sz="1800" dirty="0">
                <a:latin typeface="Arial" charset="0"/>
                <a:cs typeface="Arial" charset="0"/>
              </a:rPr>
              <a:t>PROMOCIÓN, FINANCIAMIENTO, CERTIFICACIÓN E INVERSIÓN FORESTAL Y DE FAUNA SILVESTRE</a:t>
            </a:r>
            <a:endParaRPr lang="es-PE" sz="1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357158" y="1724030"/>
            <a:ext cx="84622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b="1" dirty="0" smtClean="0">
                <a:solidFill>
                  <a:srgbClr val="7030A0"/>
                </a:solidFill>
              </a:rPr>
              <a:t>INVERSION FORESTAL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En términos de inversión forestal, se espera que SERFOR desarrolle una estrategia de promoción y financiamiento del sector </a:t>
            </a:r>
            <a:r>
              <a:rPr lang="es-ES" dirty="0" smtClean="0"/>
              <a:t>forestal, con objetivo de :</a:t>
            </a:r>
          </a:p>
          <a:p>
            <a:pPr algn="just"/>
            <a:r>
              <a:rPr lang="es-PE" dirty="0"/>
              <a:t>	</a:t>
            </a:r>
            <a:endParaRPr lang="es-PE" dirty="0" smtClean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 smtClean="0"/>
              <a:t>Promover </a:t>
            </a:r>
            <a:r>
              <a:rPr lang="es-ES" dirty="0"/>
              <a:t>inversiones para el sector forestal en infraestructura, mediante diversos esquemas de inversión pública o privada</a:t>
            </a:r>
            <a:r>
              <a:rPr lang="es-ES" dirty="0" smtClean="0"/>
              <a:t>, </a:t>
            </a:r>
            <a:r>
              <a:rPr lang="es-ES" dirty="0"/>
              <a:t>identificación de inversionistas, articulación de inversiones, rueda de inversiones y, elaboración de carteras de inversiones en el sector </a:t>
            </a:r>
            <a:r>
              <a:rPr lang="es-ES" dirty="0" smtClean="0"/>
              <a:t>forestal.</a:t>
            </a:r>
          </a:p>
          <a:p>
            <a:pPr lvl="1" algn="just"/>
            <a:endParaRPr lang="es-ES" dirty="0" smtClean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 smtClean="0"/>
              <a:t>Promover </a:t>
            </a:r>
            <a:r>
              <a:rPr lang="es-ES" dirty="0"/>
              <a:t>la participación de agentes privados como: clasificadoras de riesgo, consultorías contable, fondos de inversión, bancos, entre otros, que dinamicen el sector forestal</a:t>
            </a:r>
            <a:r>
              <a:rPr lang="es-ES" dirty="0" smtClean="0"/>
              <a:t>.</a:t>
            </a:r>
          </a:p>
          <a:p>
            <a:pPr lvl="1" algn="just"/>
            <a:endParaRPr lang="es-ES" dirty="0" smtClean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 smtClean="0"/>
              <a:t>promover </a:t>
            </a:r>
            <a:r>
              <a:rPr lang="es-ES" dirty="0"/>
              <a:t>la adquisición de compras públicas responsables de madera, calificando como mejoras a los productos que cuenten con esquemas de certificación acreditados.</a:t>
            </a:r>
            <a:endParaRPr lang="es-ES" dirty="0" smtClean="0"/>
          </a:p>
          <a:p>
            <a:pPr algn="just"/>
            <a:endParaRPr lang="es-ES" dirty="0" smtClean="0"/>
          </a:p>
        </p:txBody>
      </p:sp>
      <p:sp>
        <p:nvSpPr>
          <p:cNvPr id="10" name="9 Forma libre"/>
          <p:cNvSpPr/>
          <p:nvPr/>
        </p:nvSpPr>
        <p:spPr>
          <a:xfrm>
            <a:off x="3200696" y="178764"/>
            <a:ext cx="5943304" cy="657948"/>
          </a:xfrm>
          <a:custGeom>
            <a:avLst/>
            <a:gdLst>
              <a:gd name="connsiteX0" fmla="*/ 82846 w 497066"/>
              <a:gd name="connsiteY0" fmla="*/ 0 h 5737617"/>
              <a:gd name="connsiteX1" fmla="*/ 414220 w 497066"/>
              <a:gd name="connsiteY1" fmla="*/ 0 h 5737617"/>
              <a:gd name="connsiteX2" fmla="*/ 497066 w 497066"/>
              <a:gd name="connsiteY2" fmla="*/ 82846 h 5737617"/>
              <a:gd name="connsiteX3" fmla="*/ 497066 w 497066"/>
              <a:gd name="connsiteY3" fmla="*/ 5737617 h 5737617"/>
              <a:gd name="connsiteX4" fmla="*/ 497066 w 497066"/>
              <a:gd name="connsiteY4" fmla="*/ 5737617 h 5737617"/>
              <a:gd name="connsiteX5" fmla="*/ 0 w 497066"/>
              <a:gd name="connsiteY5" fmla="*/ 5737617 h 5737617"/>
              <a:gd name="connsiteX6" fmla="*/ 0 w 497066"/>
              <a:gd name="connsiteY6" fmla="*/ 5737617 h 5737617"/>
              <a:gd name="connsiteX7" fmla="*/ 0 w 497066"/>
              <a:gd name="connsiteY7" fmla="*/ 82846 h 5737617"/>
              <a:gd name="connsiteX8" fmla="*/ 82846 w 497066"/>
              <a:gd name="connsiteY8" fmla="*/ 0 h 573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66" h="5737617">
                <a:moveTo>
                  <a:pt x="497066" y="956293"/>
                </a:moveTo>
                <a:lnTo>
                  <a:pt x="497066" y="4781324"/>
                </a:lnTo>
                <a:cubicBezTo>
                  <a:pt x="497066" y="5309472"/>
                  <a:pt x="493853" y="5737611"/>
                  <a:pt x="489889" y="5737611"/>
                </a:cubicBezTo>
                <a:lnTo>
                  <a:pt x="0" y="5737611"/>
                </a:lnTo>
                <a:lnTo>
                  <a:pt x="0" y="5737611"/>
                </a:lnTo>
                <a:lnTo>
                  <a:pt x="0" y="6"/>
                </a:lnTo>
                <a:lnTo>
                  <a:pt x="0" y="6"/>
                </a:lnTo>
                <a:lnTo>
                  <a:pt x="489889" y="6"/>
                </a:lnTo>
                <a:cubicBezTo>
                  <a:pt x="493853" y="6"/>
                  <a:pt x="497066" y="428145"/>
                  <a:pt x="497066" y="9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lnRef>
          <a:fillRef idx="1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fillRef>
          <a:effectRef idx="0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091" rIns="271915" bIns="148090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0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itchFamily="34" charset="0"/>
              </a:rPr>
              <a:t>Transporte, Promoción, Investigación, Educación, Supervisión</a:t>
            </a:r>
            <a:endParaRPr lang="es-PE" sz="13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-6214" y="116632"/>
            <a:ext cx="3343107" cy="720080"/>
          </a:xfrm>
          <a:custGeom>
            <a:avLst/>
            <a:gdLst>
              <a:gd name="connsiteX0" fmla="*/ 0 w 3227409"/>
              <a:gd name="connsiteY0" fmla="*/ 103557 h 621332"/>
              <a:gd name="connsiteX1" fmla="*/ 103557 w 3227409"/>
              <a:gd name="connsiteY1" fmla="*/ 0 h 621332"/>
              <a:gd name="connsiteX2" fmla="*/ 3123852 w 3227409"/>
              <a:gd name="connsiteY2" fmla="*/ 0 h 621332"/>
              <a:gd name="connsiteX3" fmla="*/ 3227409 w 3227409"/>
              <a:gd name="connsiteY3" fmla="*/ 103557 h 621332"/>
              <a:gd name="connsiteX4" fmla="*/ 3227409 w 3227409"/>
              <a:gd name="connsiteY4" fmla="*/ 517775 h 621332"/>
              <a:gd name="connsiteX5" fmla="*/ 3123852 w 3227409"/>
              <a:gd name="connsiteY5" fmla="*/ 621332 h 621332"/>
              <a:gd name="connsiteX6" fmla="*/ 103557 w 3227409"/>
              <a:gd name="connsiteY6" fmla="*/ 621332 h 621332"/>
              <a:gd name="connsiteX7" fmla="*/ 0 w 3227409"/>
              <a:gd name="connsiteY7" fmla="*/ 517775 h 621332"/>
              <a:gd name="connsiteX8" fmla="*/ 0 w 3227409"/>
              <a:gd name="connsiteY8" fmla="*/ 103557 h 6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409" h="621332">
                <a:moveTo>
                  <a:pt x="0" y="103557"/>
                </a:moveTo>
                <a:cubicBezTo>
                  <a:pt x="0" y="46364"/>
                  <a:pt x="46364" y="0"/>
                  <a:pt x="103557" y="0"/>
                </a:cubicBezTo>
                <a:lnTo>
                  <a:pt x="3123852" y="0"/>
                </a:lnTo>
                <a:cubicBezTo>
                  <a:pt x="3181045" y="0"/>
                  <a:pt x="3227409" y="46364"/>
                  <a:pt x="3227409" y="103557"/>
                </a:cubicBezTo>
                <a:lnTo>
                  <a:pt x="3227409" y="517775"/>
                </a:lnTo>
                <a:cubicBezTo>
                  <a:pt x="3227409" y="574968"/>
                  <a:pt x="3181045" y="621332"/>
                  <a:pt x="3123852" y="621332"/>
                </a:cubicBezTo>
                <a:lnTo>
                  <a:pt x="103557" y="621332"/>
                </a:lnTo>
                <a:cubicBezTo>
                  <a:pt x="46364" y="621332"/>
                  <a:pt x="0" y="574968"/>
                  <a:pt x="0" y="517775"/>
                </a:cubicBezTo>
                <a:lnTo>
                  <a:pt x="0" y="103557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71" tIns="76051" rIns="121771" bIns="7605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dirty="0" smtClean="0">
                <a:solidFill>
                  <a:prstClr val="white"/>
                </a:solidFill>
              </a:rPr>
              <a:t>Sección Séptima</a:t>
            </a:r>
            <a:endParaRPr lang="es-PE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1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51520" y="1054477"/>
            <a:ext cx="8567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C00000"/>
                </a:solidFill>
                <a:latin typeface="Maiandra GD" pitchFamily="34" charset="0"/>
              </a:defRPr>
            </a:lvl1pPr>
          </a:lstStyle>
          <a:p>
            <a:r>
              <a:rPr lang="es-ES" sz="1800" dirty="0">
                <a:latin typeface="Arial" charset="0"/>
                <a:cs typeface="Arial" charset="0"/>
              </a:rPr>
              <a:t>PROMOCIÓN, FINANCIAMIENTO, CERTIFICACIÓN E INVERSIÓN FORESTAL Y DE FAUNA SILVESTRE</a:t>
            </a:r>
            <a:endParaRPr lang="es-PE" sz="1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357158" y="1772816"/>
            <a:ext cx="84622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rgbClr val="7030A0"/>
                </a:solidFill>
              </a:rPr>
              <a:t>CERTIFICACION FORESTAL</a:t>
            </a:r>
          </a:p>
          <a:p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Los </a:t>
            </a:r>
            <a:r>
              <a:rPr lang="es-ES" dirty="0"/>
              <a:t>titulares de los títulos habilitantes que cuentan con certificación voluntaria podrán recibir los siguientes incentivos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pPr marL="800100" lvl="1" indent="-342900">
              <a:buFont typeface="+mj-lt"/>
              <a:buAutoNum type="alphaLcPeriod"/>
            </a:pPr>
            <a:r>
              <a:rPr lang="es-ES" dirty="0" smtClean="0"/>
              <a:t>Descuentos </a:t>
            </a:r>
            <a:r>
              <a:rPr lang="es-ES" dirty="0"/>
              <a:t>en el derecho de </a:t>
            </a:r>
            <a:r>
              <a:rPr lang="es-ES" dirty="0" smtClean="0"/>
              <a:t>aprovechamiento.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ES" dirty="0" smtClean="0"/>
              <a:t>Asistencia </a:t>
            </a:r>
            <a:r>
              <a:rPr lang="es-ES" dirty="0"/>
              <a:t>técnico </a:t>
            </a:r>
            <a:r>
              <a:rPr lang="es-ES" dirty="0" smtClean="0"/>
              <a:t>especializada.</a:t>
            </a:r>
            <a:endParaRPr lang="es-ES" dirty="0"/>
          </a:p>
          <a:p>
            <a:pPr marL="800100" lvl="1" indent="-342900">
              <a:buFont typeface="+mj-lt"/>
              <a:buAutoNum type="alphaLcPeriod"/>
            </a:pPr>
            <a:r>
              <a:rPr lang="es-ES" dirty="0" smtClean="0"/>
              <a:t>Facilidades </a:t>
            </a:r>
            <a:r>
              <a:rPr lang="es-ES" dirty="0"/>
              <a:t>para el acceso a recursos para el financiamiento de las actividades </a:t>
            </a:r>
            <a:r>
              <a:rPr lang="es-ES" dirty="0" smtClean="0"/>
              <a:t>forestales.</a:t>
            </a:r>
            <a:endParaRPr lang="es-ES" dirty="0"/>
          </a:p>
          <a:p>
            <a:pPr marL="800100" lvl="1" indent="-342900">
              <a:buFont typeface="+mj-lt"/>
              <a:buAutoNum type="alphaLcPeriod"/>
            </a:pPr>
            <a:r>
              <a:rPr lang="es-ES" dirty="0" smtClean="0"/>
              <a:t>En </a:t>
            </a:r>
            <a:r>
              <a:rPr lang="es-ES" dirty="0"/>
              <a:t>el caso de la certificación voluntaria de las operaciones de manejo forestal de las concesiones, ésta tiene mérito de auditoría quinquenal y surte los mismos efectos para la renovación del contrato de </a:t>
            </a:r>
            <a:r>
              <a:rPr lang="es-ES" dirty="0" smtClean="0"/>
              <a:t>concesión.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ES" dirty="0" smtClean="0"/>
              <a:t>Las </a:t>
            </a:r>
            <a:r>
              <a:rPr lang="es-ES" dirty="0"/>
              <a:t>áreas de manejo que cuenten con certificación forestal voluntaria no requieren del informe previo favorable del SERFOR sobre la inafectación de </a:t>
            </a:r>
            <a:r>
              <a:rPr lang="es-ES" dirty="0" smtClean="0"/>
              <a:t>vedas.</a:t>
            </a:r>
            <a:endParaRPr lang="es-ES" dirty="0"/>
          </a:p>
          <a:p>
            <a:pPr marL="800100" lvl="1" indent="-342900">
              <a:buFont typeface="+mj-lt"/>
              <a:buAutoNum type="alphaLcPeriod"/>
            </a:pPr>
            <a:r>
              <a:rPr lang="es-ES" dirty="0" smtClean="0"/>
              <a:t>Otras </a:t>
            </a:r>
            <a:r>
              <a:rPr lang="es-ES" dirty="0"/>
              <a:t>que se establezcan mediante Decreto Supremo. </a:t>
            </a:r>
          </a:p>
          <a:p>
            <a:pPr lvl="1"/>
            <a:endParaRPr lang="es-ES" dirty="0"/>
          </a:p>
          <a:p>
            <a:endParaRPr lang="es-PE" b="1" dirty="0" smtClean="0">
              <a:solidFill>
                <a:srgbClr val="7030A0"/>
              </a:solidFill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3200696" y="178764"/>
            <a:ext cx="5943304" cy="657948"/>
          </a:xfrm>
          <a:custGeom>
            <a:avLst/>
            <a:gdLst>
              <a:gd name="connsiteX0" fmla="*/ 82846 w 497066"/>
              <a:gd name="connsiteY0" fmla="*/ 0 h 5737617"/>
              <a:gd name="connsiteX1" fmla="*/ 414220 w 497066"/>
              <a:gd name="connsiteY1" fmla="*/ 0 h 5737617"/>
              <a:gd name="connsiteX2" fmla="*/ 497066 w 497066"/>
              <a:gd name="connsiteY2" fmla="*/ 82846 h 5737617"/>
              <a:gd name="connsiteX3" fmla="*/ 497066 w 497066"/>
              <a:gd name="connsiteY3" fmla="*/ 5737617 h 5737617"/>
              <a:gd name="connsiteX4" fmla="*/ 497066 w 497066"/>
              <a:gd name="connsiteY4" fmla="*/ 5737617 h 5737617"/>
              <a:gd name="connsiteX5" fmla="*/ 0 w 497066"/>
              <a:gd name="connsiteY5" fmla="*/ 5737617 h 5737617"/>
              <a:gd name="connsiteX6" fmla="*/ 0 w 497066"/>
              <a:gd name="connsiteY6" fmla="*/ 5737617 h 5737617"/>
              <a:gd name="connsiteX7" fmla="*/ 0 w 497066"/>
              <a:gd name="connsiteY7" fmla="*/ 82846 h 5737617"/>
              <a:gd name="connsiteX8" fmla="*/ 82846 w 497066"/>
              <a:gd name="connsiteY8" fmla="*/ 0 h 573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66" h="5737617">
                <a:moveTo>
                  <a:pt x="497066" y="956293"/>
                </a:moveTo>
                <a:lnTo>
                  <a:pt x="497066" y="4781324"/>
                </a:lnTo>
                <a:cubicBezTo>
                  <a:pt x="497066" y="5309472"/>
                  <a:pt x="493853" y="5737611"/>
                  <a:pt x="489889" y="5737611"/>
                </a:cubicBezTo>
                <a:lnTo>
                  <a:pt x="0" y="5737611"/>
                </a:lnTo>
                <a:lnTo>
                  <a:pt x="0" y="5737611"/>
                </a:lnTo>
                <a:lnTo>
                  <a:pt x="0" y="6"/>
                </a:lnTo>
                <a:lnTo>
                  <a:pt x="0" y="6"/>
                </a:lnTo>
                <a:lnTo>
                  <a:pt x="489889" y="6"/>
                </a:lnTo>
                <a:cubicBezTo>
                  <a:pt x="493853" y="6"/>
                  <a:pt x="497066" y="428145"/>
                  <a:pt x="497066" y="9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lnRef>
          <a:fillRef idx="1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fillRef>
          <a:effectRef idx="0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091" rIns="271915" bIns="148090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0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itchFamily="34" charset="0"/>
              </a:rPr>
              <a:t>Transporte, Promoción, Investigación, Educación, Supervisión</a:t>
            </a:r>
            <a:endParaRPr lang="es-PE" sz="13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-6214" y="116632"/>
            <a:ext cx="3343107" cy="720080"/>
          </a:xfrm>
          <a:custGeom>
            <a:avLst/>
            <a:gdLst>
              <a:gd name="connsiteX0" fmla="*/ 0 w 3227409"/>
              <a:gd name="connsiteY0" fmla="*/ 103557 h 621332"/>
              <a:gd name="connsiteX1" fmla="*/ 103557 w 3227409"/>
              <a:gd name="connsiteY1" fmla="*/ 0 h 621332"/>
              <a:gd name="connsiteX2" fmla="*/ 3123852 w 3227409"/>
              <a:gd name="connsiteY2" fmla="*/ 0 h 621332"/>
              <a:gd name="connsiteX3" fmla="*/ 3227409 w 3227409"/>
              <a:gd name="connsiteY3" fmla="*/ 103557 h 621332"/>
              <a:gd name="connsiteX4" fmla="*/ 3227409 w 3227409"/>
              <a:gd name="connsiteY4" fmla="*/ 517775 h 621332"/>
              <a:gd name="connsiteX5" fmla="*/ 3123852 w 3227409"/>
              <a:gd name="connsiteY5" fmla="*/ 621332 h 621332"/>
              <a:gd name="connsiteX6" fmla="*/ 103557 w 3227409"/>
              <a:gd name="connsiteY6" fmla="*/ 621332 h 621332"/>
              <a:gd name="connsiteX7" fmla="*/ 0 w 3227409"/>
              <a:gd name="connsiteY7" fmla="*/ 517775 h 621332"/>
              <a:gd name="connsiteX8" fmla="*/ 0 w 3227409"/>
              <a:gd name="connsiteY8" fmla="*/ 103557 h 6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409" h="621332">
                <a:moveTo>
                  <a:pt x="0" y="103557"/>
                </a:moveTo>
                <a:cubicBezTo>
                  <a:pt x="0" y="46364"/>
                  <a:pt x="46364" y="0"/>
                  <a:pt x="103557" y="0"/>
                </a:cubicBezTo>
                <a:lnTo>
                  <a:pt x="3123852" y="0"/>
                </a:lnTo>
                <a:cubicBezTo>
                  <a:pt x="3181045" y="0"/>
                  <a:pt x="3227409" y="46364"/>
                  <a:pt x="3227409" y="103557"/>
                </a:cubicBezTo>
                <a:lnTo>
                  <a:pt x="3227409" y="517775"/>
                </a:lnTo>
                <a:cubicBezTo>
                  <a:pt x="3227409" y="574968"/>
                  <a:pt x="3181045" y="621332"/>
                  <a:pt x="3123852" y="621332"/>
                </a:cubicBezTo>
                <a:lnTo>
                  <a:pt x="103557" y="621332"/>
                </a:lnTo>
                <a:cubicBezTo>
                  <a:pt x="46364" y="621332"/>
                  <a:pt x="0" y="574968"/>
                  <a:pt x="0" y="517775"/>
                </a:cubicBezTo>
                <a:lnTo>
                  <a:pt x="0" y="103557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71" tIns="76051" rIns="121771" bIns="7605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dirty="0" smtClean="0">
                <a:solidFill>
                  <a:prstClr val="white"/>
                </a:solidFill>
              </a:rPr>
              <a:t>Sección Séptima</a:t>
            </a:r>
            <a:endParaRPr lang="es-PE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1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lecha derecha"/>
          <p:cNvSpPr/>
          <p:nvPr/>
        </p:nvSpPr>
        <p:spPr>
          <a:xfrm rot="5400000">
            <a:off x="1851820" y="4577556"/>
            <a:ext cx="709612" cy="555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40" name="39 Elipse"/>
          <p:cNvSpPr/>
          <p:nvPr/>
        </p:nvSpPr>
        <p:spPr>
          <a:xfrm>
            <a:off x="250825" y="1700213"/>
            <a:ext cx="3816350" cy="29527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4000" b="1" dirty="0">
                <a:solidFill>
                  <a:schemeClr val="bg1"/>
                </a:solidFill>
              </a:rPr>
              <a:t>SERFOR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684213" y="692150"/>
            <a:ext cx="7488237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E" sz="3200" b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NUEVA INSTITUCIONALIDAD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187450" y="5283200"/>
            <a:ext cx="2016125" cy="10779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dirty="0"/>
              <a:t>(01) MINAG</a:t>
            </a:r>
            <a:endParaRPr lang="en-US" sz="16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(03) GN,GR, GL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(04) </a:t>
            </a:r>
            <a:r>
              <a:rPr lang="en-US" sz="1600" dirty="0" err="1"/>
              <a:t>Comunidades</a:t>
            </a:r>
            <a:endParaRPr lang="en-US" sz="16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(04) </a:t>
            </a:r>
            <a:r>
              <a:rPr lang="en-US" sz="1600" dirty="0" err="1"/>
              <a:t>Sociedad</a:t>
            </a:r>
            <a:r>
              <a:rPr lang="en-US" sz="1600" dirty="0"/>
              <a:t> civil </a:t>
            </a:r>
            <a:endParaRPr lang="es-PE" sz="16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435600" y="3132138"/>
            <a:ext cx="2808288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/>
              <a:t>Ministerios</a:t>
            </a:r>
            <a:r>
              <a:rPr lang="es-PE" sz="1600" dirty="0"/>
              <a:t>, GR, GL, comités de gestión reconocidos </a:t>
            </a:r>
            <a:r>
              <a:rPr lang="en-US" sz="1600" dirty="0"/>
              <a:t> </a:t>
            </a:r>
            <a:endParaRPr lang="es-PE" sz="1600" dirty="0"/>
          </a:p>
        </p:txBody>
      </p:sp>
      <p:sp>
        <p:nvSpPr>
          <p:cNvPr id="29" name="28 Flecha derecha"/>
          <p:cNvSpPr/>
          <p:nvPr/>
        </p:nvSpPr>
        <p:spPr>
          <a:xfrm rot="5400000">
            <a:off x="7108825" y="5453063"/>
            <a:ext cx="709613" cy="55403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30" name="29 Elipse"/>
          <p:cNvSpPr/>
          <p:nvPr/>
        </p:nvSpPr>
        <p:spPr>
          <a:xfrm>
            <a:off x="6300788" y="4151313"/>
            <a:ext cx="2303462" cy="143986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2800" b="1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800" b="1" dirty="0">
                <a:solidFill>
                  <a:schemeClr val="bg1"/>
                </a:solidFill>
              </a:rPr>
              <a:t>SINAFOR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>
                <a:solidFill>
                  <a:schemeClr val="bg1"/>
                </a:solidFill>
              </a:rPr>
              <a:t>(Articulación)</a:t>
            </a:r>
            <a:endParaRPr lang="es-PE" sz="1100" b="1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2800" b="1" dirty="0">
              <a:solidFill>
                <a:schemeClr val="bg1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6048375" y="6011863"/>
            <a:ext cx="2808288" cy="5857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/>
              <a:t>Ministerios</a:t>
            </a:r>
            <a:r>
              <a:rPr lang="es-PE" sz="1600" dirty="0"/>
              <a:t>, GR, GL, CGB reconocidos</a:t>
            </a:r>
          </a:p>
        </p:txBody>
      </p:sp>
      <p:sp>
        <p:nvSpPr>
          <p:cNvPr id="32" name="31 Flecha derecha"/>
          <p:cNvSpPr/>
          <p:nvPr/>
        </p:nvSpPr>
        <p:spPr>
          <a:xfrm rot="5400000">
            <a:off x="7396162" y="2436813"/>
            <a:ext cx="709613" cy="5540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36" name="35 Elipse"/>
          <p:cNvSpPr/>
          <p:nvPr/>
        </p:nvSpPr>
        <p:spPr>
          <a:xfrm>
            <a:off x="6588125" y="1268413"/>
            <a:ext cx="2305050" cy="14192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b="1" dirty="0">
                <a:solidFill>
                  <a:schemeClr val="bg1"/>
                </a:solidFill>
              </a:rPr>
              <a:t>CONAFOR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solidFill>
                  <a:schemeClr val="bg1"/>
                </a:solidFill>
              </a:rPr>
              <a:t>(asesoría y consulta)</a:t>
            </a:r>
            <a:endParaRPr lang="es-PE" sz="1050" b="1" dirty="0">
              <a:solidFill>
                <a:schemeClr val="bg1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4859338" y="3108325"/>
            <a:ext cx="3889375" cy="830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dirty="0"/>
              <a:t>Especialistas del Estado y Sociedad civil; GR, GP, GL, Pueblos indígenas; Instituciones (empresariales, académicas) y ONG</a:t>
            </a:r>
          </a:p>
        </p:txBody>
      </p:sp>
      <p:pic>
        <p:nvPicPr>
          <p:cNvPr id="12302" name="Picture 2" descr="F:\DGFFS\logo final proceso 29763\LOGO RLFF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15888"/>
            <a:ext cx="18002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4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137616" y="1111068"/>
            <a:ext cx="685799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C00000"/>
                </a:solidFill>
                <a:latin typeface="Maiandra GD" pitchFamily="34" charset="0"/>
              </a:defRPr>
            </a:lvl1pPr>
          </a:lstStyle>
          <a:p>
            <a:r>
              <a:rPr lang="es-PE" sz="2100" dirty="0">
                <a:latin typeface="Arial" charset="0"/>
                <a:cs typeface="Arial" charset="0"/>
              </a:rPr>
              <a:t>SUB TITULO: Supervisión, Fiscalización y Control</a:t>
            </a:r>
            <a:endParaRPr lang="es-PE" sz="2100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524032" y="1634085"/>
            <a:ext cx="8121545" cy="371475"/>
          </a:xfrm>
          <a:prstGeom prst="roundRect">
            <a:avLst/>
          </a:prstGeom>
          <a:solidFill>
            <a:srgbClr val="0099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/>
              <a:t>MEDIOS DE CONTROL (Art. 120º, 121º, 124º, 126º Ley 29763)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494676" y="2116427"/>
            <a:ext cx="4328410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 u="sng" dirty="0"/>
              <a:t>GUIA DE TRANSPORTE</a:t>
            </a:r>
          </a:p>
          <a:p>
            <a:pPr marL="270272" indent="-270272">
              <a:buFont typeface="Arial" pitchFamily="34" charset="0"/>
              <a:buChar char="•"/>
            </a:pPr>
            <a:r>
              <a:rPr lang="es-ES" sz="1350" dirty="0"/>
              <a:t>Ampara movilización de productos forestales y de fauna silvestre al estado natural o con primera transformación</a:t>
            </a:r>
          </a:p>
          <a:p>
            <a:pPr marL="270272" indent="-270272">
              <a:buFont typeface="Arial" pitchFamily="34" charset="0"/>
              <a:buChar char="•"/>
            </a:pPr>
            <a:r>
              <a:rPr lang="es-ES" sz="1350" dirty="0"/>
              <a:t>Manual y autogenerado</a:t>
            </a:r>
          </a:p>
          <a:p>
            <a:endParaRPr lang="es-ES" sz="1350" b="1" u="sng" dirty="0"/>
          </a:p>
          <a:p>
            <a:r>
              <a:rPr lang="es-ES" sz="1350" b="1" u="sng" dirty="0"/>
              <a:t>LIBRO DE OPERACIONES:</a:t>
            </a:r>
          </a:p>
          <a:p>
            <a:pPr marL="202406" indent="-202406">
              <a:buFont typeface="Arial" pitchFamily="34" charset="0"/>
              <a:buChar char="•"/>
            </a:pPr>
            <a:r>
              <a:rPr lang="es-ES" sz="1350" dirty="0"/>
              <a:t>Uso obligatorio </a:t>
            </a:r>
          </a:p>
          <a:p>
            <a:pPr marL="202406" indent="-202406">
              <a:buFont typeface="Arial" pitchFamily="34" charset="0"/>
              <a:buChar char="•"/>
            </a:pPr>
            <a:r>
              <a:rPr lang="es-ES" sz="1350" dirty="0"/>
              <a:t>Libro de operaciones de bosque y de instalaciones (centros de transformación y comercialización)</a:t>
            </a:r>
          </a:p>
          <a:p>
            <a:pPr marL="202406" indent="-202406">
              <a:buFont typeface="Arial" pitchFamily="34" charset="0"/>
              <a:buChar char="•"/>
            </a:pPr>
            <a:r>
              <a:rPr lang="es-ES" sz="1350" dirty="0"/>
              <a:t>Medio físico y digital</a:t>
            </a:r>
          </a:p>
          <a:p>
            <a:pPr marL="202406" indent="-202406">
              <a:buFont typeface="Arial" pitchFamily="34" charset="0"/>
              <a:buChar char="•"/>
            </a:pPr>
            <a:r>
              <a:rPr lang="es-ES" sz="1350" dirty="0"/>
              <a:t>Registro de información es condición para la autogeneración de GTF</a:t>
            </a:r>
          </a:p>
          <a:p>
            <a:pPr marL="202406" indent="-202406">
              <a:buFont typeface="Arial" pitchFamily="34" charset="0"/>
              <a:buChar char="•"/>
            </a:pPr>
            <a:endParaRPr lang="es-ES" sz="1350" dirty="0"/>
          </a:p>
          <a:p>
            <a:pPr marL="202406" indent="-202406"/>
            <a:r>
              <a:rPr lang="es-ES" sz="1350" b="1" u="sng" dirty="0"/>
              <a:t>INFORME ANUAL DE ACTIVIDADES</a:t>
            </a:r>
          </a:p>
          <a:p>
            <a:pPr marL="202406" indent="-202406">
              <a:buFont typeface="Arial" pitchFamily="34" charset="0"/>
              <a:buChar char="•"/>
            </a:pPr>
            <a:r>
              <a:rPr lang="es-ES" sz="1350" dirty="0"/>
              <a:t>Presentación obligatoria</a:t>
            </a:r>
          </a:p>
          <a:p>
            <a:pPr marL="202406" indent="-202406">
              <a:buFont typeface="Arial" pitchFamily="34" charset="0"/>
              <a:buChar char="•"/>
            </a:pPr>
            <a:r>
              <a:rPr lang="es-ES" sz="1350" dirty="0"/>
              <a:t>Autogeneración estando en funcionamiento el SNIFFS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326" y="2147894"/>
            <a:ext cx="3888000" cy="24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 descr="GTF Iquitos"/>
          <p:cNvPicPr>
            <a:picLocks noChangeAspect="1" noChangeArrowheads="1"/>
          </p:cNvPicPr>
          <p:nvPr/>
        </p:nvPicPr>
        <p:blipFill>
          <a:blip r:embed="rId4" cstate="print"/>
          <a:srcRect l="2196"/>
          <a:stretch>
            <a:fillRect/>
          </a:stretch>
        </p:blipFill>
        <p:spPr bwMode="auto">
          <a:xfrm rot="600000">
            <a:off x="6258167" y="3523534"/>
            <a:ext cx="1453652" cy="2051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13 Forma libre"/>
          <p:cNvSpPr/>
          <p:nvPr/>
        </p:nvSpPr>
        <p:spPr>
          <a:xfrm>
            <a:off x="3200696" y="178764"/>
            <a:ext cx="5943304" cy="657948"/>
          </a:xfrm>
          <a:custGeom>
            <a:avLst/>
            <a:gdLst>
              <a:gd name="connsiteX0" fmla="*/ 82846 w 497066"/>
              <a:gd name="connsiteY0" fmla="*/ 0 h 5737617"/>
              <a:gd name="connsiteX1" fmla="*/ 414220 w 497066"/>
              <a:gd name="connsiteY1" fmla="*/ 0 h 5737617"/>
              <a:gd name="connsiteX2" fmla="*/ 497066 w 497066"/>
              <a:gd name="connsiteY2" fmla="*/ 82846 h 5737617"/>
              <a:gd name="connsiteX3" fmla="*/ 497066 w 497066"/>
              <a:gd name="connsiteY3" fmla="*/ 5737617 h 5737617"/>
              <a:gd name="connsiteX4" fmla="*/ 497066 w 497066"/>
              <a:gd name="connsiteY4" fmla="*/ 5737617 h 5737617"/>
              <a:gd name="connsiteX5" fmla="*/ 0 w 497066"/>
              <a:gd name="connsiteY5" fmla="*/ 5737617 h 5737617"/>
              <a:gd name="connsiteX6" fmla="*/ 0 w 497066"/>
              <a:gd name="connsiteY6" fmla="*/ 5737617 h 5737617"/>
              <a:gd name="connsiteX7" fmla="*/ 0 w 497066"/>
              <a:gd name="connsiteY7" fmla="*/ 82846 h 5737617"/>
              <a:gd name="connsiteX8" fmla="*/ 82846 w 497066"/>
              <a:gd name="connsiteY8" fmla="*/ 0 h 573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66" h="5737617">
                <a:moveTo>
                  <a:pt x="497066" y="956293"/>
                </a:moveTo>
                <a:lnTo>
                  <a:pt x="497066" y="4781324"/>
                </a:lnTo>
                <a:cubicBezTo>
                  <a:pt x="497066" y="5309472"/>
                  <a:pt x="493853" y="5737611"/>
                  <a:pt x="489889" y="5737611"/>
                </a:cubicBezTo>
                <a:lnTo>
                  <a:pt x="0" y="5737611"/>
                </a:lnTo>
                <a:lnTo>
                  <a:pt x="0" y="5737611"/>
                </a:lnTo>
                <a:lnTo>
                  <a:pt x="0" y="6"/>
                </a:lnTo>
                <a:lnTo>
                  <a:pt x="0" y="6"/>
                </a:lnTo>
                <a:lnTo>
                  <a:pt x="489889" y="6"/>
                </a:lnTo>
                <a:cubicBezTo>
                  <a:pt x="493853" y="6"/>
                  <a:pt x="497066" y="428145"/>
                  <a:pt x="497066" y="9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lnRef>
          <a:fillRef idx="1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fillRef>
          <a:effectRef idx="0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091" rIns="271915" bIns="148090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0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itchFamily="34" charset="0"/>
              </a:rPr>
              <a:t>Transporte, Promoción, Investigación, Educación, Supervisión</a:t>
            </a:r>
            <a:endParaRPr lang="es-PE" sz="13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5" name="14 Forma libre"/>
          <p:cNvSpPr/>
          <p:nvPr/>
        </p:nvSpPr>
        <p:spPr>
          <a:xfrm>
            <a:off x="-6214" y="116632"/>
            <a:ext cx="3343107" cy="720080"/>
          </a:xfrm>
          <a:custGeom>
            <a:avLst/>
            <a:gdLst>
              <a:gd name="connsiteX0" fmla="*/ 0 w 3227409"/>
              <a:gd name="connsiteY0" fmla="*/ 103557 h 621332"/>
              <a:gd name="connsiteX1" fmla="*/ 103557 w 3227409"/>
              <a:gd name="connsiteY1" fmla="*/ 0 h 621332"/>
              <a:gd name="connsiteX2" fmla="*/ 3123852 w 3227409"/>
              <a:gd name="connsiteY2" fmla="*/ 0 h 621332"/>
              <a:gd name="connsiteX3" fmla="*/ 3227409 w 3227409"/>
              <a:gd name="connsiteY3" fmla="*/ 103557 h 621332"/>
              <a:gd name="connsiteX4" fmla="*/ 3227409 w 3227409"/>
              <a:gd name="connsiteY4" fmla="*/ 517775 h 621332"/>
              <a:gd name="connsiteX5" fmla="*/ 3123852 w 3227409"/>
              <a:gd name="connsiteY5" fmla="*/ 621332 h 621332"/>
              <a:gd name="connsiteX6" fmla="*/ 103557 w 3227409"/>
              <a:gd name="connsiteY6" fmla="*/ 621332 h 621332"/>
              <a:gd name="connsiteX7" fmla="*/ 0 w 3227409"/>
              <a:gd name="connsiteY7" fmla="*/ 517775 h 621332"/>
              <a:gd name="connsiteX8" fmla="*/ 0 w 3227409"/>
              <a:gd name="connsiteY8" fmla="*/ 103557 h 6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409" h="621332">
                <a:moveTo>
                  <a:pt x="0" y="103557"/>
                </a:moveTo>
                <a:cubicBezTo>
                  <a:pt x="0" y="46364"/>
                  <a:pt x="46364" y="0"/>
                  <a:pt x="103557" y="0"/>
                </a:cubicBezTo>
                <a:lnTo>
                  <a:pt x="3123852" y="0"/>
                </a:lnTo>
                <a:cubicBezTo>
                  <a:pt x="3181045" y="0"/>
                  <a:pt x="3227409" y="46364"/>
                  <a:pt x="3227409" y="103557"/>
                </a:cubicBezTo>
                <a:lnTo>
                  <a:pt x="3227409" y="517775"/>
                </a:lnTo>
                <a:cubicBezTo>
                  <a:pt x="3227409" y="574968"/>
                  <a:pt x="3181045" y="621332"/>
                  <a:pt x="3123852" y="621332"/>
                </a:cubicBezTo>
                <a:lnTo>
                  <a:pt x="103557" y="621332"/>
                </a:lnTo>
                <a:cubicBezTo>
                  <a:pt x="46364" y="621332"/>
                  <a:pt x="0" y="574968"/>
                  <a:pt x="0" y="517775"/>
                </a:cubicBezTo>
                <a:lnTo>
                  <a:pt x="0" y="103557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71" tIns="76051" rIns="121771" bIns="7605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dirty="0" smtClean="0">
                <a:solidFill>
                  <a:prstClr val="white"/>
                </a:solidFill>
              </a:rPr>
              <a:t>Sección Séptima</a:t>
            </a:r>
            <a:endParaRPr lang="es-PE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6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137616" y="1111068"/>
            <a:ext cx="685799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C00000"/>
                </a:solidFill>
                <a:latin typeface="Maiandra GD" pitchFamily="34" charset="0"/>
              </a:defRPr>
            </a:lvl1pPr>
          </a:lstStyle>
          <a:p>
            <a:r>
              <a:rPr lang="es-PE" sz="2100" dirty="0">
                <a:latin typeface="Arial" charset="0"/>
                <a:cs typeface="Arial" charset="0"/>
              </a:rPr>
              <a:t>SUB TITULO: Supervisión, Fiscalización y Control</a:t>
            </a:r>
            <a:endParaRPr lang="es-PE" sz="2100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524032" y="1634085"/>
            <a:ext cx="8121545" cy="371475"/>
          </a:xfrm>
          <a:prstGeom prst="roundRect">
            <a:avLst/>
          </a:prstGeom>
          <a:solidFill>
            <a:srgbClr val="0099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prstClr val="white"/>
                </a:solidFill>
              </a:rPr>
              <a:t>PARTICIPACION COMUNAL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323528" y="2060848"/>
            <a:ext cx="40023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272" indent="-270272">
              <a:buFont typeface="Arial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</a:rPr>
              <a:t>Constituir Comités de Vigilancia y Control Forestal Comunitario</a:t>
            </a:r>
          </a:p>
          <a:p>
            <a:pPr marL="270272" indent="-270272">
              <a:buFont typeface="Arial" pitchFamily="34" charset="0"/>
              <a:buChar char="•"/>
            </a:pPr>
            <a:endParaRPr lang="es-ES" sz="1400" dirty="0">
              <a:solidFill>
                <a:prstClr val="black"/>
              </a:solidFill>
            </a:endParaRPr>
          </a:p>
          <a:p>
            <a:pPr marL="270272" indent="-270272">
              <a:buFont typeface="Arial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</a:rPr>
              <a:t>Reconocidos como custodios del patrimonio</a:t>
            </a:r>
          </a:p>
          <a:p>
            <a:pPr marL="270272" indent="-270272">
              <a:buFont typeface="Arial" pitchFamily="34" charset="0"/>
              <a:buChar char="•"/>
            </a:pPr>
            <a:endParaRPr lang="es-ES" sz="1400" dirty="0">
              <a:solidFill>
                <a:prstClr val="black"/>
              </a:solidFill>
            </a:endParaRPr>
          </a:p>
          <a:p>
            <a:pPr marL="270272" indent="-270272">
              <a:buFont typeface="Arial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</a:rPr>
              <a:t>Atribución</a:t>
            </a:r>
          </a:p>
          <a:p>
            <a:pPr marL="336947" indent="-66675"/>
            <a:r>
              <a:rPr lang="es-ES" sz="1400" dirty="0">
                <a:solidFill>
                  <a:prstClr val="black"/>
                </a:solidFill>
              </a:rPr>
              <a:t>- Inmovilizar productos ante incumplimiento de la legislación forestal </a:t>
            </a:r>
          </a:p>
          <a:p>
            <a:pPr marL="336947" indent="-66675"/>
            <a:r>
              <a:rPr lang="es-ES" sz="1400" dirty="0">
                <a:solidFill>
                  <a:prstClr val="black"/>
                </a:solidFill>
              </a:rPr>
              <a:t>	- Suspender cualquier afectación a los recursos dentro de sus áreas.</a:t>
            </a:r>
          </a:p>
          <a:p>
            <a:pPr marL="336947" indent="-66675"/>
            <a:r>
              <a:rPr lang="es-ES" sz="1400" dirty="0">
                <a:solidFill>
                  <a:prstClr val="black"/>
                </a:solidFill>
              </a:rPr>
              <a:t>	- Correr traslado a la ARF del acta circunstanciada de los hechos materia de la intervención.</a:t>
            </a:r>
          </a:p>
          <a:p>
            <a:pPr marL="270272" indent="-270272">
              <a:buFont typeface="Arial" pitchFamily="34" charset="0"/>
              <a:buChar char="•"/>
            </a:pPr>
            <a:endParaRPr lang="es-ES" sz="1400" dirty="0">
              <a:solidFill>
                <a:prstClr val="black"/>
              </a:solidFill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4358059" y="2056132"/>
            <a:ext cx="4144311" cy="3085631"/>
            <a:chOff x="5810745" y="1598509"/>
            <a:chExt cx="5525748" cy="41141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10745" y="1598509"/>
              <a:ext cx="3498148" cy="2336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6749" y="3312826"/>
              <a:ext cx="4319744" cy="2399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13 Forma libre"/>
          <p:cNvSpPr/>
          <p:nvPr/>
        </p:nvSpPr>
        <p:spPr>
          <a:xfrm>
            <a:off x="3200696" y="178764"/>
            <a:ext cx="5943304" cy="657948"/>
          </a:xfrm>
          <a:custGeom>
            <a:avLst/>
            <a:gdLst>
              <a:gd name="connsiteX0" fmla="*/ 82846 w 497066"/>
              <a:gd name="connsiteY0" fmla="*/ 0 h 5737617"/>
              <a:gd name="connsiteX1" fmla="*/ 414220 w 497066"/>
              <a:gd name="connsiteY1" fmla="*/ 0 h 5737617"/>
              <a:gd name="connsiteX2" fmla="*/ 497066 w 497066"/>
              <a:gd name="connsiteY2" fmla="*/ 82846 h 5737617"/>
              <a:gd name="connsiteX3" fmla="*/ 497066 w 497066"/>
              <a:gd name="connsiteY3" fmla="*/ 5737617 h 5737617"/>
              <a:gd name="connsiteX4" fmla="*/ 497066 w 497066"/>
              <a:gd name="connsiteY4" fmla="*/ 5737617 h 5737617"/>
              <a:gd name="connsiteX5" fmla="*/ 0 w 497066"/>
              <a:gd name="connsiteY5" fmla="*/ 5737617 h 5737617"/>
              <a:gd name="connsiteX6" fmla="*/ 0 w 497066"/>
              <a:gd name="connsiteY6" fmla="*/ 5737617 h 5737617"/>
              <a:gd name="connsiteX7" fmla="*/ 0 w 497066"/>
              <a:gd name="connsiteY7" fmla="*/ 82846 h 5737617"/>
              <a:gd name="connsiteX8" fmla="*/ 82846 w 497066"/>
              <a:gd name="connsiteY8" fmla="*/ 0 h 573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66" h="5737617">
                <a:moveTo>
                  <a:pt x="497066" y="956293"/>
                </a:moveTo>
                <a:lnTo>
                  <a:pt x="497066" y="4781324"/>
                </a:lnTo>
                <a:cubicBezTo>
                  <a:pt x="497066" y="5309472"/>
                  <a:pt x="493853" y="5737611"/>
                  <a:pt x="489889" y="5737611"/>
                </a:cubicBezTo>
                <a:lnTo>
                  <a:pt x="0" y="5737611"/>
                </a:lnTo>
                <a:lnTo>
                  <a:pt x="0" y="5737611"/>
                </a:lnTo>
                <a:lnTo>
                  <a:pt x="0" y="6"/>
                </a:lnTo>
                <a:lnTo>
                  <a:pt x="0" y="6"/>
                </a:lnTo>
                <a:lnTo>
                  <a:pt x="489889" y="6"/>
                </a:lnTo>
                <a:cubicBezTo>
                  <a:pt x="493853" y="6"/>
                  <a:pt x="497066" y="428145"/>
                  <a:pt x="497066" y="9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lnRef>
          <a:fillRef idx="1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fillRef>
          <a:effectRef idx="0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091" rIns="271915" bIns="148090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0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itchFamily="34" charset="0"/>
              </a:rPr>
              <a:t>Transporte, Promoción, Investigación, Educación, Supervisión</a:t>
            </a:r>
            <a:endParaRPr lang="es-PE" sz="13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5" name="14 Forma libre"/>
          <p:cNvSpPr/>
          <p:nvPr/>
        </p:nvSpPr>
        <p:spPr>
          <a:xfrm>
            <a:off x="-6214" y="116632"/>
            <a:ext cx="3343107" cy="720080"/>
          </a:xfrm>
          <a:custGeom>
            <a:avLst/>
            <a:gdLst>
              <a:gd name="connsiteX0" fmla="*/ 0 w 3227409"/>
              <a:gd name="connsiteY0" fmla="*/ 103557 h 621332"/>
              <a:gd name="connsiteX1" fmla="*/ 103557 w 3227409"/>
              <a:gd name="connsiteY1" fmla="*/ 0 h 621332"/>
              <a:gd name="connsiteX2" fmla="*/ 3123852 w 3227409"/>
              <a:gd name="connsiteY2" fmla="*/ 0 h 621332"/>
              <a:gd name="connsiteX3" fmla="*/ 3227409 w 3227409"/>
              <a:gd name="connsiteY3" fmla="*/ 103557 h 621332"/>
              <a:gd name="connsiteX4" fmla="*/ 3227409 w 3227409"/>
              <a:gd name="connsiteY4" fmla="*/ 517775 h 621332"/>
              <a:gd name="connsiteX5" fmla="*/ 3123852 w 3227409"/>
              <a:gd name="connsiteY5" fmla="*/ 621332 h 621332"/>
              <a:gd name="connsiteX6" fmla="*/ 103557 w 3227409"/>
              <a:gd name="connsiteY6" fmla="*/ 621332 h 621332"/>
              <a:gd name="connsiteX7" fmla="*/ 0 w 3227409"/>
              <a:gd name="connsiteY7" fmla="*/ 517775 h 621332"/>
              <a:gd name="connsiteX8" fmla="*/ 0 w 3227409"/>
              <a:gd name="connsiteY8" fmla="*/ 103557 h 6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409" h="621332">
                <a:moveTo>
                  <a:pt x="0" y="103557"/>
                </a:moveTo>
                <a:cubicBezTo>
                  <a:pt x="0" y="46364"/>
                  <a:pt x="46364" y="0"/>
                  <a:pt x="103557" y="0"/>
                </a:cubicBezTo>
                <a:lnTo>
                  <a:pt x="3123852" y="0"/>
                </a:lnTo>
                <a:cubicBezTo>
                  <a:pt x="3181045" y="0"/>
                  <a:pt x="3227409" y="46364"/>
                  <a:pt x="3227409" y="103557"/>
                </a:cubicBezTo>
                <a:lnTo>
                  <a:pt x="3227409" y="517775"/>
                </a:lnTo>
                <a:cubicBezTo>
                  <a:pt x="3227409" y="574968"/>
                  <a:pt x="3181045" y="621332"/>
                  <a:pt x="3123852" y="621332"/>
                </a:cubicBezTo>
                <a:lnTo>
                  <a:pt x="103557" y="621332"/>
                </a:lnTo>
                <a:cubicBezTo>
                  <a:pt x="46364" y="621332"/>
                  <a:pt x="0" y="574968"/>
                  <a:pt x="0" y="517775"/>
                </a:cubicBezTo>
                <a:lnTo>
                  <a:pt x="0" y="103557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71" tIns="76051" rIns="121771" bIns="7605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dirty="0" smtClean="0">
                <a:solidFill>
                  <a:prstClr val="white"/>
                </a:solidFill>
              </a:rPr>
              <a:t>Sección Séptima</a:t>
            </a:r>
            <a:endParaRPr lang="es-PE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1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207963"/>
            <a:ext cx="3541713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0350" y="249238"/>
            <a:ext cx="253365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8175" y="1117600"/>
            <a:ext cx="19923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124744"/>
            <a:ext cx="11398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249238"/>
            <a:ext cx="262255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950" y="1117600"/>
            <a:ext cx="2876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4627116" y="3784480"/>
            <a:ext cx="45168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b="1" i="1" spc="100" dirty="0" smtClean="0">
                <a:solidFill>
                  <a:srgbClr val="006600"/>
                </a:solidFill>
              </a:rPr>
              <a:t>La colaboración Interinstitucional es esencial en una cultura </a:t>
            </a:r>
            <a:r>
              <a:rPr lang="es-PE" b="1" i="1" spc="100" dirty="0">
                <a:solidFill>
                  <a:srgbClr val="006600"/>
                </a:solidFill>
              </a:rPr>
              <a:t>de </a:t>
            </a:r>
            <a:r>
              <a:rPr lang="es-PE" b="1" i="1" spc="100" dirty="0" smtClean="0">
                <a:solidFill>
                  <a:srgbClr val="006600"/>
                </a:solidFill>
              </a:rPr>
              <a:t>cooperación</a:t>
            </a:r>
            <a:endParaRPr lang="es-PE" b="1" i="1" spc="100" dirty="0">
              <a:solidFill>
                <a:srgbClr val="006600"/>
              </a:solidFill>
            </a:endParaRPr>
          </a:p>
          <a:p>
            <a:pPr>
              <a:defRPr/>
            </a:pPr>
            <a:endParaRPr lang="es-PE" b="1" i="1" spc="100" dirty="0">
              <a:solidFill>
                <a:srgbClr val="006600"/>
              </a:solidFill>
            </a:endParaRPr>
          </a:p>
          <a:p>
            <a:pPr>
              <a:defRPr/>
            </a:pPr>
            <a:r>
              <a:rPr lang="es-PE" b="1" i="1" spc="100" dirty="0">
                <a:solidFill>
                  <a:srgbClr val="006600"/>
                </a:solidFill>
              </a:rPr>
              <a:t>… Súmense al esfuerzo!</a:t>
            </a:r>
            <a:endParaRPr lang="es-PE" b="1" i="1" dirty="0">
              <a:solidFill>
                <a:srgbClr val="006600"/>
              </a:solidFill>
            </a:endParaRPr>
          </a:p>
        </p:txBody>
      </p:sp>
      <p:pic>
        <p:nvPicPr>
          <p:cNvPr id="25" name="5 Imagen" descr="20-abril-2010-14-36-00-peru-tribu-ashaninkas_detalle_media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3284984"/>
            <a:ext cx="3260676" cy="217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CuadroTexto"/>
          <p:cNvSpPr txBox="1"/>
          <p:nvPr/>
        </p:nvSpPr>
        <p:spPr>
          <a:xfrm>
            <a:off x="4357686" y="3212976"/>
            <a:ext cx="4786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sz="2800" b="1" i="1" spc="100" dirty="0" smtClean="0">
                <a:solidFill>
                  <a:srgbClr val="006600"/>
                </a:solidFill>
              </a:rPr>
              <a:t>Gracias por su atención!</a:t>
            </a:r>
            <a:endParaRPr lang="es-PE" sz="2800" b="1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75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692150"/>
            <a:ext cx="8713788" cy="7254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3200" b="1" dirty="0">
                <a:solidFill>
                  <a:srgbClr val="00B050"/>
                </a:solidFill>
              </a:rPr>
              <a:t>¿QUÉ ES EL </a:t>
            </a:r>
            <a:r>
              <a:rPr lang="es-PE" sz="3200" b="1" dirty="0" smtClean="0">
                <a:solidFill>
                  <a:srgbClr val="00B050"/>
                </a:solidFill>
              </a:rPr>
              <a:t>SINAFOR?</a:t>
            </a:r>
            <a:endParaRPr lang="es-PE" sz="3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27538" y="1916113"/>
            <a:ext cx="4537075" cy="4249737"/>
          </a:xfrm>
        </p:spPr>
        <p:txBody>
          <a:bodyPr rtlCol="0">
            <a:normAutofit fontScale="85000" lnSpcReduction="20000"/>
          </a:bodyPr>
          <a:lstStyle/>
          <a:p>
            <a:pPr algn="just"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s-ES" sz="2200" b="1" dirty="0">
                <a:solidFill>
                  <a:prstClr val="black"/>
                </a:solidFill>
                <a:cs typeface="Arial" charset="0"/>
              </a:rPr>
              <a:t>El Sistema Nacional de Gestión Forestal y de Fauna Silvestre integra a los ministerios, organismos e instituciones públicas de todo nivel de gobierno -central, regional y local- en lo que concierne a la gestión forestal.  </a:t>
            </a:r>
            <a:endParaRPr lang="es-ES" sz="2200" b="1" dirty="0" smtClean="0">
              <a:solidFill>
                <a:prstClr val="black"/>
              </a:solidFill>
              <a:cs typeface="Arial" charset="0"/>
            </a:endParaRPr>
          </a:p>
          <a:p>
            <a:pPr marL="0" indent="0" algn="just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ES" sz="2200" b="1" dirty="0">
              <a:solidFill>
                <a:prstClr val="black"/>
              </a:solidFill>
              <a:cs typeface="Arial" charset="0"/>
            </a:endParaRP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s-PE" sz="2200" b="1" dirty="0">
                <a:solidFill>
                  <a:prstClr val="black"/>
                </a:solidFill>
                <a:cs typeface="Arial" charset="0"/>
              </a:rPr>
              <a:t>Se relaciona con el sector privado y la sociedad civil</a:t>
            </a:r>
            <a:r>
              <a:rPr lang="es-PE" sz="2200" b="1" dirty="0" smtClean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marL="0" indent="0" algn="just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2200" b="1" dirty="0">
              <a:solidFill>
                <a:prstClr val="black"/>
              </a:solidFill>
              <a:cs typeface="Arial" charset="0"/>
            </a:endParaRP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s-ES" sz="2200" b="1" dirty="0">
                <a:solidFill>
                  <a:prstClr val="black"/>
                </a:solidFill>
                <a:cs typeface="Arial" charset="0"/>
              </a:rPr>
              <a:t>Sistema funcional: Creados para implementar políticas públicas </a:t>
            </a:r>
            <a:r>
              <a:rPr lang="es-ES" sz="2200" b="1" dirty="0" err="1">
                <a:solidFill>
                  <a:prstClr val="black"/>
                </a:solidFill>
                <a:cs typeface="Arial" charset="0"/>
              </a:rPr>
              <a:t>multi</a:t>
            </a:r>
            <a:r>
              <a:rPr lang="es-ES" sz="2200" b="1" dirty="0">
                <a:solidFill>
                  <a:prstClr val="black"/>
                </a:solidFill>
                <a:cs typeface="Arial" charset="0"/>
              </a:rPr>
              <a:t> institucional, está a cargo de un ente rector quien es la autoridad técnico normativa. (Art. 43 – 45 Ley 29158 LOPE)</a:t>
            </a: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endParaRPr lang="es-PE" sz="2200" b="1" dirty="0">
              <a:solidFill>
                <a:prstClr val="black"/>
              </a:solidFill>
              <a:cs typeface="Arial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s-E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s-PE" dirty="0"/>
          </a:p>
        </p:txBody>
      </p:sp>
      <p:pic>
        <p:nvPicPr>
          <p:cNvPr id="17413" name="Picture 2" descr="F:\DGFFS\logo final proceso 29763\LOGO RLFF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15888"/>
            <a:ext cx="18002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4" name="2 Grupo"/>
          <p:cNvGrpSpPr>
            <a:grpSpLocks/>
          </p:cNvGrpSpPr>
          <p:nvPr/>
        </p:nvGrpSpPr>
        <p:grpSpPr bwMode="auto">
          <a:xfrm>
            <a:off x="146050" y="1700213"/>
            <a:ext cx="4138613" cy="4176712"/>
            <a:chOff x="6156175" y="44624"/>
            <a:chExt cx="5116785" cy="4895205"/>
          </a:xfrm>
        </p:grpSpPr>
        <p:grpSp>
          <p:nvGrpSpPr>
            <p:cNvPr id="17415" name="3 Grupo"/>
            <p:cNvGrpSpPr>
              <a:grpSpLocks/>
            </p:cNvGrpSpPr>
            <p:nvPr/>
          </p:nvGrpSpPr>
          <p:grpSpPr bwMode="auto">
            <a:xfrm>
              <a:off x="7999297" y="1189651"/>
              <a:ext cx="2841625" cy="2828925"/>
              <a:chOff x="2593300" y="1559427"/>
              <a:chExt cx="3660054" cy="3659929"/>
            </a:xfrm>
          </p:grpSpPr>
          <p:sp>
            <p:nvSpPr>
              <p:cNvPr id="27" name="26 Elipse"/>
              <p:cNvSpPr/>
              <p:nvPr/>
            </p:nvSpPr>
            <p:spPr>
              <a:xfrm>
                <a:off x="2593123" y="1558435"/>
                <a:ext cx="3660541" cy="366126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8" name="Elipse 4"/>
              <p:cNvSpPr/>
              <p:nvPr/>
            </p:nvSpPr>
            <p:spPr>
              <a:xfrm>
                <a:off x="3088537" y="2810096"/>
                <a:ext cx="2869206" cy="123640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lIns="20320" tIns="20320" rIns="20320" bIns="20320" spcCol="1270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PE" sz="2800" b="1" spc="50" dirty="0">
                    <a:ln w="11430"/>
                    <a:solidFill>
                      <a:prstClr val="black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 Rounded MT Bold" pitchFamily="34" charset="0"/>
                  </a:rPr>
                  <a:t>SINAFOR</a:t>
                </a:r>
              </a:p>
            </p:txBody>
          </p:sp>
        </p:grpSp>
        <p:grpSp>
          <p:nvGrpSpPr>
            <p:cNvPr id="17416" name="4 Grupo"/>
            <p:cNvGrpSpPr>
              <a:grpSpLocks/>
            </p:cNvGrpSpPr>
            <p:nvPr/>
          </p:nvGrpSpPr>
          <p:grpSpPr bwMode="auto">
            <a:xfrm>
              <a:off x="6949110" y="373947"/>
              <a:ext cx="1976450" cy="1614989"/>
              <a:chOff x="1854476" y="888858"/>
              <a:chExt cx="2545695" cy="2089396"/>
            </a:xfrm>
          </p:grpSpPr>
          <p:sp>
            <p:nvSpPr>
              <p:cNvPr id="25" name="24 Elipse"/>
              <p:cNvSpPr/>
              <p:nvPr/>
            </p:nvSpPr>
            <p:spPr>
              <a:xfrm>
                <a:off x="1854476" y="888858"/>
                <a:ext cx="2545693" cy="2089398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alpha val="50000"/>
                  <a:hueOff val="1875044"/>
                  <a:satOff val="-2813"/>
                  <a:lumOff val="-458"/>
                  <a:alphaOff val="0"/>
                </a:schemeClr>
              </a:fillRef>
              <a:effectRef idx="0">
                <a:schemeClr val="accent3">
                  <a:alpha val="50000"/>
                  <a:hueOff val="1875044"/>
                  <a:satOff val="-2813"/>
                  <a:lumOff val="-458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6" name="Elipse 6"/>
              <p:cNvSpPr/>
              <p:nvPr/>
            </p:nvSpPr>
            <p:spPr>
              <a:xfrm>
                <a:off x="2033965" y="1300480"/>
                <a:ext cx="2174077" cy="11722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lIns="20320" tIns="20320" rIns="20320" bIns="20320" spcCol="127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PE" sz="1300" b="1" dirty="0">
                    <a:solidFill>
                      <a:prstClr val="black"/>
                    </a:solidFill>
                    <a:latin typeface="Arial Rounded MT Bold" pitchFamily="34" charset="0"/>
                  </a:rPr>
                  <a:t>MINISTERIOS</a:t>
                </a:r>
                <a:endParaRPr lang="es-PE" sz="1300" dirty="0">
                  <a:solidFill>
                    <a:prstClr val="black"/>
                  </a:solidFill>
                  <a:latin typeface="Arial Rounded MT Bold" pitchFamily="34" charset="0"/>
                </a:endParaRPr>
              </a:p>
            </p:txBody>
          </p:sp>
        </p:grpSp>
        <p:grpSp>
          <p:nvGrpSpPr>
            <p:cNvPr id="17417" name="5 Grupo"/>
            <p:cNvGrpSpPr>
              <a:grpSpLocks/>
            </p:cNvGrpSpPr>
            <p:nvPr/>
          </p:nvGrpSpPr>
          <p:grpSpPr bwMode="auto">
            <a:xfrm>
              <a:off x="7551621" y="3493981"/>
              <a:ext cx="1844914" cy="1432610"/>
              <a:chOff x="2016686" y="5073787"/>
              <a:chExt cx="2490472" cy="2197600"/>
            </a:xfrm>
          </p:grpSpPr>
          <p:sp>
            <p:nvSpPr>
              <p:cNvPr id="23" name="22 Elipse"/>
              <p:cNvSpPr/>
              <p:nvPr/>
            </p:nvSpPr>
            <p:spPr>
              <a:xfrm>
                <a:off x="2016741" y="5074051"/>
                <a:ext cx="2490517" cy="2197665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alpha val="50000"/>
                  <a:hueOff val="3750088"/>
                  <a:satOff val="-5627"/>
                  <a:lumOff val="-915"/>
                  <a:alphaOff val="0"/>
                </a:schemeClr>
              </a:fillRef>
              <a:effectRef idx="0">
                <a:schemeClr val="accent3">
                  <a:alpha val="50000"/>
                  <a:hueOff val="3750088"/>
                  <a:satOff val="-5627"/>
                  <a:lumOff val="-915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4" name="Elipse 8"/>
              <p:cNvSpPr/>
              <p:nvPr/>
            </p:nvSpPr>
            <p:spPr>
              <a:xfrm>
                <a:off x="2186308" y="5587791"/>
                <a:ext cx="2114290" cy="10959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lIns="20320" tIns="20320" rIns="20320" bIns="20320" spcCol="127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PE" sz="1300" b="1" dirty="0">
                    <a:solidFill>
                      <a:prstClr val="black"/>
                    </a:solidFill>
                    <a:latin typeface="Arial Rounded MT Bold" pitchFamily="34" charset="0"/>
                  </a:rPr>
                  <a:t>GOBIERNOS LOCALES</a:t>
                </a:r>
                <a:endParaRPr lang="es-PE" sz="1300" dirty="0">
                  <a:solidFill>
                    <a:prstClr val="black"/>
                  </a:solidFill>
                  <a:latin typeface="Arial Rounded MT Bold" pitchFamily="34" charset="0"/>
                </a:endParaRPr>
              </a:p>
            </p:txBody>
          </p:sp>
        </p:grpSp>
        <p:sp>
          <p:nvSpPr>
            <p:cNvPr id="16" name="15 Elipse"/>
            <p:cNvSpPr/>
            <p:nvPr/>
          </p:nvSpPr>
          <p:spPr bwMode="auto">
            <a:xfrm>
              <a:off x="6156175" y="1988937"/>
              <a:ext cx="2304221" cy="1696856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alpha val="50000"/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s-ES" sz="1600" b="1" dirty="0">
                <a:solidFill>
                  <a:prstClr val="black"/>
                </a:solidFill>
                <a:latin typeface="Arial Rounded MT Bold" pitchFamily="34" charset="0"/>
              </a:endParaRPr>
            </a:p>
            <a:p>
              <a:pPr algn="ctr">
                <a:defRPr/>
              </a:pPr>
              <a:r>
                <a:rPr lang="es-ES" sz="1300" b="1" dirty="0">
                  <a:solidFill>
                    <a:prstClr val="black"/>
                  </a:solidFill>
                  <a:latin typeface="Arial Rounded MT Bold" pitchFamily="34" charset="0"/>
                </a:rPr>
                <a:t>ORGANISMOS PÚBLICOS</a:t>
              </a:r>
              <a:endParaRPr lang="es-MX" sz="1300" b="1" dirty="0">
                <a:solidFill>
                  <a:prstClr val="black"/>
                </a:solidFill>
                <a:latin typeface="Arial Rounded MT Bold" pitchFamily="34" charset="0"/>
              </a:endParaRPr>
            </a:p>
          </p:txBody>
        </p:sp>
        <p:grpSp>
          <p:nvGrpSpPr>
            <p:cNvPr id="17419" name="9 Grupo"/>
            <p:cNvGrpSpPr>
              <a:grpSpLocks/>
            </p:cNvGrpSpPr>
            <p:nvPr/>
          </p:nvGrpSpPr>
          <p:grpSpPr bwMode="auto">
            <a:xfrm>
              <a:off x="9396535" y="44624"/>
              <a:ext cx="1876425" cy="1749421"/>
              <a:chOff x="4614042" y="534180"/>
              <a:chExt cx="2416863" cy="2263321"/>
            </a:xfrm>
          </p:grpSpPr>
          <p:sp>
            <p:nvSpPr>
              <p:cNvPr id="21" name="20 Elipse"/>
              <p:cNvSpPr/>
              <p:nvPr/>
            </p:nvSpPr>
            <p:spPr>
              <a:xfrm>
                <a:off x="4614138" y="534180"/>
                <a:ext cx="2416767" cy="2262714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alpha val="50000"/>
                  <a:hueOff val="11250264"/>
                  <a:satOff val="-16880"/>
                  <a:lumOff val="-2745"/>
                  <a:alphaOff val="0"/>
                </a:schemeClr>
              </a:fillRef>
              <a:effectRef idx="0">
                <a:schemeClr val="accent3">
                  <a:alpha val="50000"/>
                  <a:hueOff val="11250264"/>
                  <a:satOff val="-16880"/>
                  <a:lumOff val="-2745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2" name="Elipse 16"/>
              <p:cNvSpPr/>
              <p:nvPr/>
            </p:nvSpPr>
            <p:spPr>
              <a:xfrm>
                <a:off x="4892217" y="1193737"/>
                <a:ext cx="1893471" cy="11096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lIns="20320" tIns="20320" rIns="20320" bIns="20320" spcCol="127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PE" sz="1300" b="1" dirty="0">
                    <a:solidFill>
                      <a:prstClr val="black"/>
                    </a:solidFill>
                    <a:latin typeface="Arial Rounded MT Bold" pitchFamily="34" charset="0"/>
                  </a:rPr>
                  <a:t>GOBIERNOS REGIONALES</a:t>
                </a:r>
                <a:endParaRPr lang="es-PE" sz="1300" dirty="0">
                  <a:solidFill>
                    <a:prstClr val="black"/>
                  </a:solidFill>
                  <a:latin typeface="Arial Rounded MT Bold" pitchFamily="34" charset="0"/>
                </a:endParaRPr>
              </a:p>
            </p:txBody>
          </p:sp>
        </p:grpSp>
        <p:grpSp>
          <p:nvGrpSpPr>
            <p:cNvPr id="17420" name="21 Grupo"/>
            <p:cNvGrpSpPr>
              <a:grpSpLocks/>
            </p:cNvGrpSpPr>
            <p:nvPr/>
          </p:nvGrpSpPr>
          <p:grpSpPr bwMode="auto">
            <a:xfrm>
              <a:off x="9551653" y="3645024"/>
              <a:ext cx="1600753" cy="1294805"/>
              <a:chOff x="4592757" y="4570525"/>
              <a:chExt cx="2061793" cy="1949667"/>
            </a:xfrm>
          </p:grpSpPr>
          <p:sp>
            <p:nvSpPr>
              <p:cNvPr id="19" name="18 Elipse"/>
              <p:cNvSpPr/>
              <p:nvPr/>
            </p:nvSpPr>
            <p:spPr>
              <a:xfrm>
                <a:off x="4592770" y="4570278"/>
                <a:ext cx="2062847" cy="1949914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alpha val="50000"/>
                  <a:hueOff val="9375220"/>
                  <a:satOff val="-14067"/>
                  <a:lumOff val="-2288"/>
                  <a:alphaOff val="0"/>
                </a:schemeClr>
              </a:fillRef>
              <a:effectRef idx="0">
                <a:schemeClr val="accent3">
                  <a:alpha val="50000"/>
                  <a:hueOff val="9375220"/>
                  <a:satOff val="-14067"/>
                  <a:lumOff val="-2288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0" name="Elipse 14"/>
              <p:cNvSpPr/>
              <p:nvPr/>
            </p:nvSpPr>
            <p:spPr>
              <a:xfrm>
                <a:off x="4777314" y="4948495"/>
                <a:ext cx="1701343" cy="12635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lIns="20320" tIns="20320" rIns="20320" bIns="20320" spcCol="127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PE" sz="1300" b="1" dirty="0">
                    <a:solidFill>
                      <a:prstClr val="black"/>
                    </a:solidFill>
                    <a:latin typeface="Arial Rounded MT Bold" pitchFamily="34" charset="0"/>
                  </a:rPr>
                  <a:t>COMITÉS DE GESTIÓN DE BOSQUES</a:t>
                </a:r>
                <a:endParaRPr lang="es-PE" sz="1300" dirty="0">
                  <a:solidFill>
                    <a:prstClr val="black"/>
                  </a:solidFill>
                  <a:latin typeface="Arial Rounded MT Bold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52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692150"/>
            <a:ext cx="8713788" cy="7254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3200" b="1" dirty="0">
                <a:solidFill>
                  <a:srgbClr val="00B050"/>
                </a:solidFill>
              </a:rPr>
              <a:t>¿QUÉ ES EL </a:t>
            </a:r>
            <a:r>
              <a:rPr lang="es-PE" sz="3200" b="1" dirty="0" smtClean="0">
                <a:solidFill>
                  <a:srgbClr val="00B050"/>
                </a:solidFill>
              </a:rPr>
              <a:t>CONAFOR?</a:t>
            </a:r>
            <a:endParaRPr lang="es-PE" sz="3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0" y="1844675"/>
            <a:ext cx="4321175" cy="4248150"/>
          </a:xfrm>
        </p:spPr>
        <p:txBody>
          <a:bodyPr rtlCol="0">
            <a:normAutofit fontScale="92500" lnSpcReduction="10000"/>
          </a:bodyPr>
          <a:lstStyle/>
          <a:p>
            <a:pPr algn="just"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s-ES" sz="2200" b="1" dirty="0" smtClean="0">
                <a:solidFill>
                  <a:prstClr val="black"/>
                </a:solidFill>
                <a:cs typeface="Arial" charset="0"/>
              </a:rPr>
              <a:t>La Comisión Nacional Forestal y de Fauna Silvestre es la entidad </a:t>
            </a:r>
            <a:r>
              <a:rPr lang="es-ES" sz="2200" b="1" dirty="0">
                <a:solidFill>
                  <a:prstClr val="black"/>
                </a:solidFill>
                <a:cs typeface="Arial" charset="0"/>
              </a:rPr>
              <a:t>consultiva del SERFOR. </a:t>
            </a:r>
            <a:endParaRPr lang="es-ES" sz="2200" b="1" dirty="0" smtClean="0">
              <a:solidFill>
                <a:prstClr val="black"/>
              </a:solidFill>
              <a:cs typeface="Arial" charset="0"/>
            </a:endParaRPr>
          </a:p>
          <a:p>
            <a:pPr marL="0" indent="0" algn="just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ES" sz="2200" b="1" dirty="0">
              <a:solidFill>
                <a:prstClr val="black"/>
              </a:solidFill>
              <a:cs typeface="Arial" charset="0"/>
            </a:endParaRP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s-ES" sz="2200" b="1" dirty="0">
                <a:solidFill>
                  <a:prstClr val="black"/>
                </a:solidFill>
                <a:cs typeface="Arial" charset="0"/>
              </a:rPr>
              <a:t>Asesora al Consejo Directivo del SERFOR y coordina con los integrantes del </a:t>
            </a:r>
            <a:r>
              <a:rPr lang="es-ES" sz="2200" b="1" dirty="0" smtClean="0">
                <a:solidFill>
                  <a:prstClr val="black"/>
                </a:solidFill>
                <a:cs typeface="Arial" charset="0"/>
              </a:rPr>
              <a:t>SINAFOR.</a:t>
            </a:r>
            <a:endParaRPr lang="es-ES" sz="2200" b="1" dirty="0">
              <a:solidFill>
                <a:prstClr val="black"/>
              </a:solidFill>
              <a:cs typeface="Arial" charset="0"/>
            </a:endParaRPr>
          </a:p>
          <a:p>
            <a:pPr marL="0" indent="0" algn="just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2200" b="1" dirty="0">
              <a:solidFill>
                <a:prstClr val="black"/>
              </a:solidFill>
              <a:cs typeface="Arial" charset="0"/>
            </a:endParaRP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s-ES" sz="2200" b="1" dirty="0">
                <a:solidFill>
                  <a:prstClr val="black"/>
                </a:solidFill>
                <a:cs typeface="Arial" charset="0"/>
              </a:rPr>
              <a:t>Integrado por especialistas del sector público y </a:t>
            </a:r>
            <a:r>
              <a:rPr lang="es-ES" sz="2200" b="1" dirty="0" smtClean="0">
                <a:solidFill>
                  <a:prstClr val="black"/>
                </a:solidFill>
                <a:cs typeface="Arial" charset="0"/>
              </a:rPr>
              <a:t>privado: universidades, empresarios</a:t>
            </a:r>
            <a:r>
              <a:rPr lang="es-ES" sz="2200" b="1" dirty="0">
                <a:solidFill>
                  <a:prstClr val="black"/>
                </a:solidFill>
                <a:cs typeface="Arial" charset="0"/>
              </a:rPr>
              <a:t>, </a:t>
            </a:r>
            <a:r>
              <a:rPr lang="es-ES" sz="2200" b="1" dirty="0" smtClean="0">
                <a:solidFill>
                  <a:prstClr val="black"/>
                </a:solidFill>
                <a:cs typeface="Arial" charset="0"/>
              </a:rPr>
              <a:t>comunidades nativas y campesinas.</a:t>
            </a:r>
          </a:p>
          <a:p>
            <a:pPr marL="0" indent="0" algn="just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ES" sz="2200" b="1" dirty="0" smtClean="0">
              <a:solidFill>
                <a:prstClr val="black"/>
              </a:solidFill>
              <a:cs typeface="Arial" charset="0"/>
            </a:endParaRP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s-PE" sz="2200" b="1" dirty="0">
                <a:solidFill>
                  <a:prstClr val="black"/>
                </a:solidFill>
                <a:cs typeface="Arial" charset="0"/>
              </a:rPr>
              <a:t>Emite opinión previa sobre el Plan Nacional FFS.</a:t>
            </a: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endParaRPr lang="es-ES" sz="2200" b="1" dirty="0">
              <a:solidFill>
                <a:prstClr val="black"/>
              </a:solidFill>
              <a:cs typeface="Arial" charset="0"/>
            </a:endParaRP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endParaRPr lang="es-PE" sz="2200" b="1" dirty="0">
              <a:solidFill>
                <a:prstClr val="black"/>
              </a:solidFill>
              <a:cs typeface="Arial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s-E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s-PE" dirty="0"/>
          </a:p>
        </p:txBody>
      </p:sp>
      <p:pic>
        <p:nvPicPr>
          <p:cNvPr id="18437" name="Picture 2" descr="F:\DGFFS\logo final proceso 29763\LOGO RLFF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15888"/>
            <a:ext cx="18002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8" name="2 Grupo"/>
          <p:cNvGrpSpPr>
            <a:grpSpLocks/>
          </p:cNvGrpSpPr>
          <p:nvPr/>
        </p:nvGrpSpPr>
        <p:grpSpPr bwMode="auto">
          <a:xfrm>
            <a:off x="179388" y="1628775"/>
            <a:ext cx="4300537" cy="4340225"/>
            <a:chOff x="6156175" y="44624"/>
            <a:chExt cx="5116785" cy="4895205"/>
          </a:xfrm>
        </p:grpSpPr>
        <p:grpSp>
          <p:nvGrpSpPr>
            <p:cNvPr id="18439" name="3 Grupo"/>
            <p:cNvGrpSpPr>
              <a:grpSpLocks/>
            </p:cNvGrpSpPr>
            <p:nvPr/>
          </p:nvGrpSpPr>
          <p:grpSpPr bwMode="auto">
            <a:xfrm>
              <a:off x="7999297" y="1189651"/>
              <a:ext cx="2841625" cy="2828925"/>
              <a:chOff x="2593300" y="1559427"/>
              <a:chExt cx="3660054" cy="3659929"/>
            </a:xfrm>
          </p:grpSpPr>
          <p:sp>
            <p:nvSpPr>
              <p:cNvPr id="44" name="43 Elipse"/>
              <p:cNvSpPr/>
              <p:nvPr/>
            </p:nvSpPr>
            <p:spPr>
              <a:xfrm>
                <a:off x="2593758" y="1560575"/>
                <a:ext cx="3658952" cy="365768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45" name="Elipse 4"/>
              <p:cNvSpPr/>
              <p:nvPr/>
            </p:nvSpPr>
            <p:spPr>
              <a:xfrm>
                <a:off x="3088537" y="2810096"/>
                <a:ext cx="2869206" cy="123640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lIns="20320" tIns="20320" rIns="20320" bIns="20320" spcCol="1270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PE" sz="2400" b="1" spc="50" dirty="0">
                    <a:ln w="11430"/>
                    <a:solidFill>
                      <a:prstClr val="black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 Rounded MT Bold" pitchFamily="34" charset="0"/>
                  </a:rPr>
                  <a:t>CONAFOR</a:t>
                </a:r>
              </a:p>
            </p:txBody>
          </p:sp>
        </p:grpSp>
        <p:grpSp>
          <p:nvGrpSpPr>
            <p:cNvPr id="18440" name="4 Grupo"/>
            <p:cNvGrpSpPr>
              <a:grpSpLocks/>
            </p:cNvGrpSpPr>
            <p:nvPr/>
          </p:nvGrpSpPr>
          <p:grpSpPr bwMode="auto">
            <a:xfrm>
              <a:off x="6948265" y="374354"/>
              <a:ext cx="1978025" cy="1614487"/>
              <a:chOff x="1853388" y="889384"/>
              <a:chExt cx="2547724" cy="2088746"/>
            </a:xfrm>
          </p:grpSpPr>
          <p:sp>
            <p:nvSpPr>
              <p:cNvPr id="42" name="41 Elipse"/>
              <p:cNvSpPr/>
              <p:nvPr/>
            </p:nvSpPr>
            <p:spPr>
              <a:xfrm>
                <a:off x="1852513" y="889022"/>
                <a:ext cx="2549589" cy="2089441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alpha val="50000"/>
                  <a:hueOff val="1875044"/>
                  <a:satOff val="-2813"/>
                  <a:lumOff val="-458"/>
                  <a:alphaOff val="0"/>
                </a:schemeClr>
              </a:fillRef>
              <a:effectRef idx="0">
                <a:schemeClr val="accent3">
                  <a:alpha val="50000"/>
                  <a:hueOff val="1875044"/>
                  <a:satOff val="-2813"/>
                  <a:lumOff val="-458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43" name="Elipse 6"/>
              <p:cNvSpPr/>
              <p:nvPr/>
            </p:nvSpPr>
            <p:spPr>
              <a:xfrm>
                <a:off x="2224734" y="1301351"/>
                <a:ext cx="1805148" cy="117212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lIns="20320" tIns="20320" rIns="20320" bIns="20320" spcCol="127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PE" sz="1300" b="1" dirty="0">
                    <a:solidFill>
                      <a:prstClr val="black"/>
                    </a:solidFill>
                    <a:latin typeface="Arial Rounded MT Bold" pitchFamily="34" charset="0"/>
                  </a:rPr>
                  <a:t>MINISTERIOS</a:t>
                </a:r>
                <a:endParaRPr lang="es-PE" sz="1300" dirty="0">
                  <a:solidFill>
                    <a:prstClr val="black"/>
                  </a:solidFill>
                  <a:latin typeface="Arial Rounded MT Bold" pitchFamily="34" charset="0"/>
                </a:endParaRPr>
              </a:p>
            </p:txBody>
          </p:sp>
        </p:grpSp>
        <p:grpSp>
          <p:nvGrpSpPr>
            <p:cNvPr id="18441" name="5 Grupo"/>
            <p:cNvGrpSpPr>
              <a:grpSpLocks/>
            </p:cNvGrpSpPr>
            <p:nvPr/>
          </p:nvGrpSpPr>
          <p:grpSpPr bwMode="auto">
            <a:xfrm>
              <a:off x="7552005" y="3493111"/>
              <a:ext cx="1845367" cy="1434184"/>
              <a:chOff x="2017205" y="5072453"/>
              <a:chExt cx="2491084" cy="2200015"/>
            </a:xfrm>
          </p:grpSpPr>
          <p:sp>
            <p:nvSpPr>
              <p:cNvPr id="40" name="39 Elipse"/>
              <p:cNvSpPr/>
              <p:nvPr/>
            </p:nvSpPr>
            <p:spPr>
              <a:xfrm>
                <a:off x="2017205" y="5072453"/>
                <a:ext cx="2491086" cy="2200017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alpha val="50000"/>
                  <a:hueOff val="3750088"/>
                  <a:satOff val="-5627"/>
                  <a:lumOff val="-915"/>
                  <a:alphaOff val="0"/>
                </a:schemeClr>
              </a:fillRef>
              <a:effectRef idx="0">
                <a:schemeClr val="accent3">
                  <a:alpha val="50000"/>
                  <a:hueOff val="3750088"/>
                  <a:satOff val="-5627"/>
                  <a:lumOff val="-915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41" name="Elipse 8"/>
              <p:cNvSpPr/>
              <p:nvPr/>
            </p:nvSpPr>
            <p:spPr>
              <a:xfrm>
                <a:off x="2098796" y="5662970"/>
                <a:ext cx="2322804" cy="10958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lIns="20320" tIns="20320" rIns="20320" bIns="20320" spcCol="127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PE" sz="1300" b="1" dirty="0">
                    <a:solidFill>
                      <a:prstClr val="black"/>
                    </a:solidFill>
                    <a:latin typeface="Arial Rounded MT Bold" pitchFamily="34" charset="0"/>
                  </a:rPr>
                  <a:t>MUNICIPALIDA-DES PROVINCIALES, DISTRITALES</a:t>
                </a:r>
                <a:endParaRPr lang="es-PE" sz="1300" dirty="0">
                  <a:solidFill>
                    <a:prstClr val="black"/>
                  </a:solidFill>
                  <a:latin typeface="Arial Rounded MT Bold" pitchFamily="34" charset="0"/>
                </a:endParaRPr>
              </a:p>
            </p:txBody>
          </p:sp>
        </p:grpSp>
        <p:sp>
          <p:nvSpPr>
            <p:cNvPr id="33" name="32 Elipse"/>
            <p:cNvSpPr/>
            <p:nvPr/>
          </p:nvSpPr>
          <p:spPr bwMode="auto">
            <a:xfrm>
              <a:off x="6156175" y="1989098"/>
              <a:ext cx="2304348" cy="1697386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alpha val="50000"/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r>
                <a:rPr lang="es-ES" sz="1300" b="1" dirty="0" err="1">
                  <a:solidFill>
                    <a:prstClr val="black"/>
                  </a:solidFill>
                  <a:latin typeface="Arial Rounded MT Bold" pitchFamily="34" charset="0"/>
                </a:rPr>
                <a:t>ONGs</a:t>
              </a:r>
              <a:r>
                <a:rPr lang="es-ES" sz="1300" b="1" dirty="0">
                  <a:solidFill>
                    <a:prstClr val="black"/>
                  </a:solidFill>
                  <a:latin typeface="Arial Rounded MT Bold" pitchFamily="34" charset="0"/>
                </a:rPr>
                <a:t>, EMPRESAS, UNIVERSIDA-DADES</a:t>
              </a:r>
              <a:endParaRPr lang="es-MX" sz="1300" b="1" dirty="0">
                <a:solidFill>
                  <a:prstClr val="black"/>
                </a:solidFill>
                <a:latin typeface="Arial Rounded MT Bold" pitchFamily="34" charset="0"/>
              </a:endParaRPr>
            </a:p>
          </p:txBody>
        </p:sp>
        <p:grpSp>
          <p:nvGrpSpPr>
            <p:cNvPr id="18443" name="9 Grupo"/>
            <p:cNvGrpSpPr>
              <a:grpSpLocks/>
            </p:cNvGrpSpPr>
            <p:nvPr/>
          </p:nvGrpSpPr>
          <p:grpSpPr bwMode="auto">
            <a:xfrm>
              <a:off x="9396535" y="44624"/>
              <a:ext cx="1876425" cy="1749421"/>
              <a:chOff x="4614042" y="534180"/>
              <a:chExt cx="2416863" cy="2263321"/>
            </a:xfrm>
          </p:grpSpPr>
          <p:sp>
            <p:nvSpPr>
              <p:cNvPr id="38" name="37 Elipse"/>
              <p:cNvSpPr/>
              <p:nvPr/>
            </p:nvSpPr>
            <p:spPr>
              <a:xfrm>
                <a:off x="4615121" y="534180"/>
                <a:ext cx="2415784" cy="2263179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alpha val="50000"/>
                  <a:hueOff val="11250264"/>
                  <a:satOff val="-16880"/>
                  <a:lumOff val="-2745"/>
                  <a:alphaOff val="0"/>
                </a:schemeClr>
              </a:fillRef>
              <a:effectRef idx="0">
                <a:schemeClr val="accent3">
                  <a:alpha val="50000"/>
                  <a:hueOff val="11250264"/>
                  <a:satOff val="-16880"/>
                  <a:lumOff val="-2745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9" name="Elipse 16"/>
              <p:cNvSpPr/>
              <p:nvPr/>
            </p:nvSpPr>
            <p:spPr>
              <a:xfrm>
                <a:off x="4892462" y="1194371"/>
                <a:ext cx="1892730" cy="11095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lIns="20320" tIns="20320" rIns="20320" bIns="20320" spcCol="127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PE" sz="1300" b="1" dirty="0">
                    <a:solidFill>
                      <a:prstClr val="black"/>
                    </a:solidFill>
                    <a:latin typeface="Arial Rounded MT Bold" pitchFamily="34" charset="0"/>
                  </a:rPr>
                  <a:t>GOBIERNOS REGIONALES</a:t>
                </a:r>
                <a:endParaRPr lang="es-PE" sz="1300" dirty="0">
                  <a:solidFill>
                    <a:prstClr val="black"/>
                  </a:solidFill>
                  <a:latin typeface="Arial Rounded MT Bold" pitchFamily="34" charset="0"/>
                </a:endParaRPr>
              </a:p>
            </p:txBody>
          </p:sp>
        </p:grpSp>
        <p:grpSp>
          <p:nvGrpSpPr>
            <p:cNvPr id="18444" name="21 Grupo"/>
            <p:cNvGrpSpPr>
              <a:grpSpLocks/>
            </p:cNvGrpSpPr>
            <p:nvPr/>
          </p:nvGrpSpPr>
          <p:grpSpPr bwMode="auto">
            <a:xfrm>
              <a:off x="9551653" y="3645024"/>
              <a:ext cx="1600753" cy="1294805"/>
              <a:chOff x="4592757" y="4570525"/>
              <a:chExt cx="2061793" cy="1949667"/>
            </a:xfrm>
          </p:grpSpPr>
          <p:sp>
            <p:nvSpPr>
              <p:cNvPr id="36" name="35 Elipse"/>
              <p:cNvSpPr/>
              <p:nvPr/>
            </p:nvSpPr>
            <p:spPr>
              <a:xfrm>
                <a:off x="4593532" y="4570946"/>
                <a:ext cx="2060593" cy="1949246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alpha val="50000"/>
                  <a:hueOff val="9375220"/>
                  <a:satOff val="-14067"/>
                  <a:lumOff val="-2288"/>
                  <a:alphaOff val="0"/>
                </a:schemeClr>
              </a:fillRef>
              <a:effectRef idx="0">
                <a:schemeClr val="accent3">
                  <a:alpha val="50000"/>
                  <a:hueOff val="9375220"/>
                  <a:satOff val="-14067"/>
                  <a:lumOff val="-2288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7" name="Elipse 14"/>
              <p:cNvSpPr/>
              <p:nvPr/>
            </p:nvSpPr>
            <p:spPr>
              <a:xfrm>
                <a:off x="4775993" y="4948394"/>
                <a:ext cx="1700538" cy="12644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lIns="20320" tIns="20320" rIns="20320" bIns="20320" spcCol="127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PE" sz="1300" b="1" dirty="0">
                    <a:solidFill>
                      <a:prstClr val="black"/>
                    </a:solidFill>
                    <a:latin typeface="Arial Rounded MT Bold" pitchFamily="34" charset="0"/>
                  </a:rPr>
                  <a:t>REPRESEN-TANTES PUEBLOS INDÍGENAS</a:t>
                </a:r>
                <a:endParaRPr lang="es-PE" sz="1300" dirty="0">
                  <a:solidFill>
                    <a:prstClr val="black"/>
                  </a:solidFill>
                  <a:latin typeface="Arial Rounded MT Bold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71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orma libre"/>
          <p:cNvSpPr/>
          <p:nvPr/>
        </p:nvSpPr>
        <p:spPr>
          <a:xfrm>
            <a:off x="3277772" y="219765"/>
            <a:ext cx="5794759" cy="580623"/>
          </a:xfrm>
          <a:custGeom>
            <a:avLst/>
            <a:gdLst>
              <a:gd name="connsiteX0" fmla="*/ 82846 w 497066"/>
              <a:gd name="connsiteY0" fmla="*/ 0 h 5737617"/>
              <a:gd name="connsiteX1" fmla="*/ 414220 w 497066"/>
              <a:gd name="connsiteY1" fmla="*/ 0 h 5737617"/>
              <a:gd name="connsiteX2" fmla="*/ 497066 w 497066"/>
              <a:gd name="connsiteY2" fmla="*/ 82846 h 5737617"/>
              <a:gd name="connsiteX3" fmla="*/ 497066 w 497066"/>
              <a:gd name="connsiteY3" fmla="*/ 5737617 h 5737617"/>
              <a:gd name="connsiteX4" fmla="*/ 497066 w 497066"/>
              <a:gd name="connsiteY4" fmla="*/ 5737617 h 5737617"/>
              <a:gd name="connsiteX5" fmla="*/ 0 w 497066"/>
              <a:gd name="connsiteY5" fmla="*/ 5737617 h 5737617"/>
              <a:gd name="connsiteX6" fmla="*/ 0 w 497066"/>
              <a:gd name="connsiteY6" fmla="*/ 5737617 h 5737617"/>
              <a:gd name="connsiteX7" fmla="*/ 0 w 497066"/>
              <a:gd name="connsiteY7" fmla="*/ 82846 h 5737617"/>
              <a:gd name="connsiteX8" fmla="*/ 82846 w 497066"/>
              <a:gd name="connsiteY8" fmla="*/ 0 h 573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66" h="5737617">
                <a:moveTo>
                  <a:pt x="497066" y="956293"/>
                </a:moveTo>
                <a:lnTo>
                  <a:pt x="497066" y="4781324"/>
                </a:lnTo>
                <a:cubicBezTo>
                  <a:pt x="497066" y="5309472"/>
                  <a:pt x="493853" y="5737611"/>
                  <a:pt x="489889" y="5737611"/>
                </a:cubicBezTo>
                <a:lnTo>
                  <a:pt x="0" y="5737611"/>
                </a:lnTo>
                <a:lnTo>
                  <a:pt x="0" y="5737611"/>
                </a:lnTo>
                <a:lnTo>
                  <a:pt x="0" y="6"/>
                </a:lnTo>
                <a:lnTo>
                  <a:pt x="0" y="6"/>
                </a:lnTo>
                <a:lnTo>
                  <a:pt x="489889" y="6"/>
                </a:lnTo>
                <a:cubicBezTo>
                  <a:pt x="493853" y="6"/>
                  <a:pt x="497066" y="428145"/>
                  <a:pt x="497066" y="9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090" rIns="271915" bIns="148091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200" b="1" kern="1200" dirty="0" smtClean="0">
                <a:latin typeface="+mj-lt"/>
                <a:cs typeface="Arial" pitchFamily="34" charset="0"/>
              </a:rPr>
              <a:t>Conceptos, Institucionalidad, Planificación Zonificación forestal y de fauna silvestre</a:t>
            </a:r>
            <a:endParaRPr lang="es-PE" sz="2200" b="1" kern="1200" dirty="0">
              <a:latin typeface="+mj-lt"/>
              <a:cs typeface="Arial" pitchFamily="34" charset="0"/>
            </a:endParaRPr>
          </a:p>
        </p:txBody>
      </p:sp>
      <p:sp>
        <p:nvSpPr>
          <p:cNvPr id="12" name="11 Forma libre"/>
          <p:cNvSpPr/>
          <p:nvPr/>
        </p:nvSpPr>
        <p:spPr>
          <a:xfrm>
            <a:off x="107504" y="219765"/>
            <a:ext cx="3227409" cy="621332"/>
          </a:xfrm>
          <a:custGeom>
            <a:avLst/>
            <a:gdLst>
              <a:gd name="connsiteX0" fmla="*/ 0 w 3227409"/>
              <a:gd name="connsiteY0" fmla="*/ 103557 h 621332"/>
              <a:gd name="connsiteX1" fmla="*/ 103557 w 3227409"/>
              <a:gd name="connsiteY1" fmla="*/ 0 h 621332"/>
              <a:gd name="connsiteX2" fmla="*/ 3123852 w 3227409"/>
              <a:gd name="connsiteY2" fmla="*/ 0 h 621332"/>
              <a:gd name="connsiteX3" fmla="*/ 3227409 w 3227409"/>
              <a:gd name="connsiteY3" fmla="*/ 103557 h 621332"/>
              <a:gd name="connsiteX4" fmla="*/ 3227409 w 3227409"/>
              <a:gd name="connsiteY4" fmla="*/ 517775 h 621332"/>
              <a:gd name="connsiteX5" fmla="*/ 3123852 w 3227409"/>
              <a:gd name="connsiteY5" fmla="*/ 621332 h 621332"/>
              <a:gd name="connsiteX6" fmla="*/ 103557 w 3227409"/>
              <a:gd name="connsiteY6" fmla="*/ 621332 h 621332"/>
              <a:gd name="connsiteX7" fmla="*/ 0 w 3227409"/>
              <a:gd name="connsiteY7" fmla="*/ 517775 h 621332"/>
              <a:gd name="connsiteX8" fmla="*/ 0 w 3227409"/>
              <a:gd name="connsiteY8" fmla="*/ 103557 h 6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409" h="621332">
                <a:moveTo>
                  <a:pt x="0" y="103557"/>
                </a:moveTo>
                <a:cubicBezTo>
                  <a:pt x="0" y="46364"/>
                  <a:pt x="46364" y="0"/>
                  <a:pt x="103557" y="0"/>
                </a:cubicBezTo>
                <a:lnTo>
                  <a:pt x="3123852" y="0"/>
                </a:lnTo>
                <a:cubicBezTo>
                  <a:pt x="3181045" y="0"/>
                  <a:pt x="3227409" y="46364"/>
                  <a:pt x="3227409" y="103557"/>
                </a:cubicBezTo>
                <a:lnTo>
                  <a:pt x="3227409" y="517775"/>
                </a:lnTo>
                <a:cubicBezTo>
                  <a:pt x="3227409" y="574968"/>
                  <a:pt x="3181045" y="621332"/>
                  <a:pt x="3123852" y="621332"/>
                </a:cubicBezTo>
                <a:lnTo>
                  <a:pt x="103557" y="621332"/>
                </a:lnTo>
                <a:cubicBezTo>
                  <a:pt x="46364" y="621332"/>
                  <a:pt x="0" y="574968"/>
                  <a:pt x="0" y="517775"/>
                </a:cubicBezTo>
                <a:lnTo>
                  <a:pt x="0" y="10355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71" tIns="76051" rIns="121771" bIns="7605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kern="1200" dirty="0" smtClean="0"/>
              <a:t>Sección Primera</a:t>
            </a:r>
            <a:endParaRPr lang="es-PE" sz="2400" b="1" kern="1200" dirty="0"/>
          </a:p>
        </p:txBody>
      </p:sp>
      <p:pic>
        <p:nvPicPr>
          <p:cNvPr id="13" name="0 Imagen" descr="Sin título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1700808"/>
            <a:ext cx="7410400" cy="367240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75656" y="1052736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rgbClr val="C00000"/>
                </a:solidFill>
              </a:rPr>
              <a:t>INSTITUCIONALIDAD FORESTAL Y DE FAUNA SILVESTRE</a:t>
            </a:r>
            <a:endParaRPr lang="es-E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2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orma libre"/>
          <p:cNvSpPr/>
          <p:nvPr/>
        </p:nvSpPr>
        <p:spPr>
          <a:xfrm>
            <a:off x="3334913" y="253218"/>
            <a:ext cx="5737618" cy="545031"/>
          </a:xfrm>
          <a:custGeom>
            <a:avLst/>
            <a:gdLst>
              <a:gd name="connsiteX0" fmla="*/ 82846 w 497066"/>
              <a:gd name="connsiteY0" fmla="*/ 0 h 5737617"/>
              <a:gd name="connsiteX1" fmla="*/ 414220 w 497066"/>
              <a:gd name="connsiteY1" fmla="*/ 0 h 5737617"/>
              <a:gd name="connsiteX2" fmla="*/ 497066 w 497066"/>
              <a:gd name="connsiteY2" fmla="*/ 82846 h 5737617"/>
              <a:gd name="connsiteX3" fmla="*/ 497066 w 497066"/>
              <a:gd name="connsiteY3" fmla="*/ 5737617 h 5737617"/>
              <a:gd name="connsiteX4" fmla="*/ 497066 w 497066"/>
              <a:gd name="connsiteY4" fmla="*/ 5737617 h 5737617"/>
              <a:gd name="connsiteX5" fmla="*/ 0 w 497066"/>
              <a:gd name="connsiteY5" fmla="*/ 5737617 h 5737617"/>
              <a:gd name="connsiteX6" fmla="*/ 0 w 497066"/>
              <a:gd name="connsiteY6" fmla="*/ 5737617 h 5737617"/>
              <a:gd name="connsiteX7" fmla="*/ 0 w 497066"/>
              <a:gd name="connsiteY7" fmla="*/ 82846 h 5737617"/>
              <a:gd name="connsiteX8" fmla="*/ 82846 w 497066"/>
              <a:gd name="connsiteY8" fmla="*/ 0 h 573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66" h="5737617">
                <a:moveTo>
                  <a:pt x="497066" y="956293"/>
                </a:moveTo>
                <a:lnTo>
                  <a:pt x="497066" y="4781324"/>
                </a:lnTo>
                <a:cubicBezTo>
                  <a:pt x="497066" y="5309472"/>
                  <a:pt x="493853" y="5737611"/>
                  <a:pt x="489889" y="5737611"/>
                </a:cubicBezTo>
                <a:lnTo>
                  <a:pt x="0" y="5737611"/>
                </a:lnTo>
                <a:lnTo>
                  <a:pt x="0" y="5737611"/>
                </a:lnTo>
                <a:lnTo>
                  <a:pt x="0" y="6"/>
                </a:lnTo>
                <a:lnTo>
                  <a:pt x="0" y="6"/>
                </a:lnTo>
                <a:lnTo>
                  <a:pt x="489889" y="6"/>
                </a:lnTo>
                <a:cubicBezTo>
                  <a:pt x="493853" y="6"/>
                  <a:pt x="497066" y="428145"/>
                  <a:pt x="497066" y="9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090" rIns="271915" bIns="148091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200" b="1" kern="1200" dirty="0" smtClean="0">
                <a:latin typeface="+mj-lt"/>
                <a:cs typeface="Arial" pitchFamily="34" charset="0"/>
              </a:rPr>
              <a:t>Conceptos, Institucionalidad, Planificación Zonificación forestal y de fauna silvestre</a:t>
            </a:r>
            <a:endParaRPr lang="es-PE" sz="2200" b="1" kern="1200" dirty="0">
              <a:latin typeface="+mj-lt"/>
              <a:cs typeface="Arial" pitchFamily="34" charset="0"/>
            </a:endParaRPr>
          </a:p>
        </p:txBody>
      </p:sp>
      <p:sp>
        <p:nvSpPr>
          <p:cNvPr id="12" name="11 Forma libre"/>
          <p:cNvSpPr/>
          <p:nvPr/>
        </p:nvSpPr>
        <p:spPr>
          <a:xfrm>
            <a:off x="107504" y="219765"/>
            <a:ext cx="3227409" cy="621332"/>
          </a:xfrm>
          <a:custGeom>
            <a:avLst/>
            <a:gdLst>
              <a:gd name="connsiteX0" fmla="*/ 0 w 3227409"/>
              <a:gd name="connsiteY0" fmla="*/ 103557 h 621332"/>
              <a:gd name="connsiteX1" fmla="*/ 103557 w 3227409"/>
              <a:gd name="connsiteY1" fmla="*/ 0 h 621332"/>
              <a:gd name="connsiteX2" fmla="*/ 3123852 w 3227409"/>
              <a:gd name="connsiteY2" fmla="*/ 0 h 621332"/>
              <a:gd name="connsiteX3" fmla="*/ 3227409 w 3227409"/>
              <a:gd name="connsiteY3" fmla="*/ 103557 h 621332"/>
              <a:gd name="connsiteX4" fmla="*/ 3227409 w 3227409"/>
              <a:gd name="connsiteY4" fmla="*/ 517775 h 621332"/>
              <a:gd name="connsiteX5" fmla="*/ 3123852 w 3227409"/>
              <a:gd name="connsiteY5" fmla="*/ 621332 h 621332"/>
              <a:gd name="connsiteX6" fmla="*/ 103557 w 3227409"/>
              <a:gd name="connsiteY6" fmla="*/ 621332 h 621332"/>
              <a:gd name="connsiteX7" fmla="*/ 0 w 3227409"/>
              <a:gd name="connsiteY7" fmla="*/ 517775 h 621332"/>
              <a:gd name="connsiteX8" fmla="*/ 0 w 3227409"/>
              <a:gd name="connsiteY8" fmla="*/ 103557 h 6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409" h="621332">
                <a:moveTo>
                  <a:pt x="0" y="103557"/>
                </a:moveTo>
                <a:cubicBezTo>
                  <a:pt x="0" y="46364"/>
                  <a:pt x="46364" y="0"/>
                  <a:pt x="103557" y="0"/>
                </a:cubicBezTo>
                <a:lnTo>
                  <a:pt x="3123852" y="0"/>
                </a:lnTo>
                <a:cubicBezTo>
                  <a:pt x="3181045" y="0"/>
                  <a:pt x="3227409" y="46364"/>
                  <a:pt x="3227409" y="103557"/>
                </a:cubicBezTo>
                <a:lnTo>
                  <a:pt x="3227409" y="517775"/>
                </a:lnTo>
                <a:cubicBezTo>
                  <a:pt x="3227409" y="574968"/>
                  <a:pt x="3181045" y="621332"/>
                  <a:pt x="3123852" y="621332"/>
                </a:cubicBezTo>
                <a:lnTo>
                  <a:pt x="103557" y="621332"/>
                </a:lnTo>
                <a:cubicBezTo>
                  <a:pt x="46364" y="621332"/>
                  <a:pt x="0" y="574968"/>
                  <a:pt x="0" y="517775"/>
                </a:cubicBezTo>
                <a:lnTo>
                  <a:pt x="0" y="10355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71" tIns="76051" rIns="121771" bIns="7605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kern="1200" dirty="0" smtClean="0"/>
              <a:t>Sección Primera</a:t>
            </a:r>
            <a:endParaRPr lang="es-PE" sz="2400" b="1" kern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79513" y="1124744"/>
            <a:ext cx="8712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2400" dirty="0"/>
              <a:t>Se contempla también dentro de esta sección el </a:t>
            </a:r>
            <a:r>
              <a:rPr lang="es-ES" sz="2400" u="sng" dirty="0"/>
              <a:t>Sistema de Regencia Forestal y de Fauna Silvestre</a:t>
            </a:r>
            <a:r>
              <a:rPr lang="es-ES" sz="2400" u="sng" dirty="0" smtClean="0"/>
              <a:t>,</a:t>
            </a:r>
            <a:r>
              <a:rPr lang="es-ES" sz="2400" dirty="0" smtClean="0"/>
              <a:t> </a:t>
            </a:r>
            <a:r>
              <a:rPr lang="es-MX" sz="2400" dirty="0"/>
              <a:t>la cual busca constituirse en un soporte </a:t>
            </a:r>
            <a:r>
              <a:rPr lang="es-MX" sz="2400" dirty="0" smtClean="0"/>
              <a:t>del </a:t>
            </a:r>
            <a:r>
              <a:rPr lang="es-MX" sz="2400" dirty="0"/>
              <a:t>estado para la implementación </a:t>
            </a:r>
            <a:r>
              <a:rPr lang="es-MX" sz="2400" dirty="0" smtClean="0"/>
              <a:t>del manejo del bosque.</a:t>
            </a:r>
          </a:p>
          <a:p>
            <a:endParaRPr lang="es-MX" sz="24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PE" sz="2400" dirty="0"/>
              <a:t>La regencia forestal y de fauna </a:t>
            </a:r>
            <a:r>
              <a:rPr lang="es-PE" sz="2400" dirty="0" smtClean="0"/>
              <a:t>silvestre </a:t>
            </a:r>
            <a:r>
              <a:rPr lang="es-PE" sz="2400" dirty="0"/>
              <a:t>constituye una licencia otorgada por el SERFOR a los profesionales que participan en la elaboración e implementación de </a:t>
            </a:r>
            <a:r>
              <a:rPr lang="es-PE" sz="2400" dirty="0" smtClean="0"/>
              <a:t>planes de manejo para fortalecer la calidad y confiabilidad de los mismos, e iniciar la trazabilidad de los productos extraídos del bosque.</a:t>
            </a:r>
          </a:p>
          <a:p>
            <a:endParaRPr lang="es-PE" sz="24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PE" sz="2400" dirty="0"/>
              <a:t>El Regente puede actuar como depositario de los especímenes del vuelo forestal autorizados para cosecha, en los casos en que fueran gravados como </a:t>
            </a:r>
            <a:r>
              <a:rPr lang="es-PE" sz="2400" dirty="0" smtClean="0"/>
              <a:t>garantía.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37623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35896" y="3068960"/>
            <a:ext cx="158417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/>
              <a:t>REGENTE</a:t>
            </a:r>
            <a:endParaRPr lang="es-PE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755576" y="1124744"/>
            <a:ext cx="1584176" cy="12961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/>
              <a:t>ESTADO</a:t>
            </a:r>
            <a:endParaRPr lang="es-PE" sz="2400" b="1" dirty="0"/>
          </a:p>
        </p:txBody>
      </p:sp>
      <p:sp>
        <p:nvSpPr>
          <p:cNvPr id="6" name="5 Rectángulo"/>
          <p:cNvSpPr/>
          <p:nvPr/>
        </p:nvSpPr>
        <p:spPr>
          <a:xfrm>
            <a:off x="6588224" y="4941168"/>
            <a:ext cx="1584176" cy="12961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/>
              <a:t>TITULAR</a:t>
            </a:r>
            <a:endParaRPr lang="es-PE" sz="2400" b="1" dirty="0"/>
          </a:p>
        </p:txBody>
      </p:sp>
      <p:sp>
        <p:nvSpPr>
          <p:cNvPr id="7" name="6 Flecha a la derecha con bandas"/>
          <p:cNvSpPr/>
          <p:nvPr/>
        </p:nvSpPr>
        <p:spPr>
          <a:xfrm rot="1738635">
            <a:off x="5508104" y="4509120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7 Flecha a la derecha con bandas"/>
          <p:cNvSpPr/>
          <p:nvPr/>
        </p:nvSpPr>
        <p:spPr>
          <a:xfrm rot="12867354">
            <a:off x="2534209" y="2494077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8 CuadroTexto"/>
          <p:cNvSpPr txBox="1"/>
          <p:nvPr/>
        </p:nvSpPr>
        <p:spPr>
          <a:xfrm>
            <a:off x="1763688" y="537321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Presta servicio para la elaboración e implementación del plan de manejo.</a:t>
            </a:r>
            <a:endParaRPr lang="es-PE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771800" y="1209526"/>
            <a:ext cx="6232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PE" b="1" dirty="0" smtClean="0"/>
              <a:t>Licencia personal otorgada por el SERFOR.</a:t>
            </a:r>
          </a:p>
          <a:p>
            <a:pPr marL="342900" indent="-342900">
              <a:buFont typeface="+mj-lt"/>
              <a:buAutoNum type="arabicPeriod"/>
            </a:pPr>
            <a:r>
              <a:rPr lang="es-PE" b="1" dirty="0" smtClean="0"/>
              <a:t>Inscripción en el registro nacional de regentes</a:t>
            </a:r>
          </a:p>
          <a:p>
            <a:pPr marL="342900" indent="-342900">
              <a:buFont typeface="+mj-lt"/>
              <a:buAutoNum type="arabicPeriod"/>
            </a:pPr>
            <a:r>
              <a:rPr lang="es-PE" b="1" dirty="0" smtClean="0"/>
              <a:t>Responsabilidad solidaria con el titular del título habilitante</a:t>
            </a:r>
            <a:endParaRPr lang="es-PE" b="1" dirty="0"/>
          </a:p>
        </p:txBody>
      </p:sp>
      <p:sp>
        <p:nvSpPr>
          <p:cNvPr id="17" name="16 Forma libre"/>
          <p:cNvSpPr/>
          <p:nvPr/>
        </p:nvSpPr>
        <p:spPr>
          <a:xfrm>
            <a:off x="3334913" y="253218"/>
            <a:ext cx="5737618" cy="545031"/>
          </a:xfrm>
          <a:custGeom>
            <a:avLst/>
            <a:gdLst>
              <a:gd name="connsiteX0" fmla="*/ 82846 w 497066"/>
              <a:gd name="connsiteY0" fmla="*/ 0 h 5737617"/>
              <a:gd name="connsiteX1" fmla="*/ 414220 w 497066"/>
              <a:gd name="connsiteY1" fmla="*/ 0 h 5737617"/>
              <a:gd name="connsiteX2" fmla="*/ 497066 w 497066"/>
              <a:gd name="connsiteY2" fmla="*/ 82846 h 5737617"/>
              <a:gd name="connsiteX3" fmla="*/ 497066 w 497066"/>
              <a:gd name="connsiteY3" fmla="*/ 5737617 h 5737617"/>
              <a:gd name="connsiteX4" fmla="*/ 497066 w 497066"/>
              <a:gd name="connsiteY4" fmla="*/ 5737617 h 5737617"/>
              <a:gd name="connsiteX5" fmla="*/ 0 w 497066"/>
              <a:gd name="connsiteY5" fmla="*/ 5737617 h 5737617"/>
              <a:gd name="connsiteX6" fmla="*/ 0 w 497066"/>
              <a:gd name="connsiteY6" fmla="*/ 5737617 h 5737617"/>
              <a:gd name="connsiteX7" fmla="*/ 0 w 497066"/>
              <a:gd name="connsiteY7" fmla="*/ 82846 h 5737617"/>
              <a:gd name="connsiteX8" fmla="*/ 82846 w 497066"/>
              <a:gd name="connsiteY8" fmla="*/ 0 h 573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66" h="5737617">
                <a:moveTo>
                  <a:pt x="497066" y="956293"/>
                </a:moveTo>
                <a:lnTo>
                  <a:pt x="497066" y="4781324"/>
                </a:lnTo>
                <a:cubicBezTo>
                  <a:pt x="497066" y="5309472"/>
                  <a:pt x="493853" y="5737611"/>
                  <a:pt x="489889" y="5737611"/>
                </a:cubicBezTo>
                <a:lnTo>
                  <a:pt x="0" y="5737611"/>
                </a:lnTo>
                <a:lnTo>
                  <a:pt x="0" y="5737611"/>
                </a:lnTo>
                <a:lnTo>
                  <a:pt x="0" y="6"/>
                </a:lnTo>
                <a:lnTo>
                  <a:pt x="0" y="6"/>
                </a:lnTo>
                <a:lnTo>
                  <a:pt x="489889" y="6"/>
                </a:lnTo>
                <a:cubicBezTo>
                  <a:pt x="493853" y="6"/>
                  <a:pt x="497066" y="428145"/>
                  <a:pt x="497066" y="9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090" rIns="271915" bIns="148091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200" b="1" kern="1200" dirty="0" smtClean="0">
                <a:latin typeface="+mj-lt"/>
                <a:cs typeface="Arial" pitchFamily="34" charset="0"/>
              </a:rPr>
              <a:t>Conceptos, Institucionalidad, Planificación Zonificación forestal y de fauna silvestre</a:t>
            </a:r>
            <a:endParaRPr lang="es-PE" sz="2200" b="1" kern="1200" dirty="0">
              <a:latin typeface="+mj-lt"/>
              <a:cs typeface="Arial" pitchFamily="34" charset="0"/>
            </a:endParaRPr>
          </a:p>
        </p:txBody>
      </p:sp>
      <p:sp>
        <p:nvSpPr>
          <p:cNvPr id="18" name="17 Forma libre"/>
          <p:cNvSpPr/>
          <p:nvPr/>
        </p:nvSpPr>
        <p:spPr>
          <a:xfrm>
            <a:off x="107504" y="219765"/>
            <a:ext cx="3227409" cy="621332"/>
          </a:xfrm>
          <a:custGeom>
            <a:avLst/>
            <a:gdLst>
              <a:gd name="connsiteX0" fmla="*/ 0 w 3227409"/>
              <a:gd name="connsiteY0" fmla="*/ 103557 h 621332"/>
              <a:gd name="connsiteX1" fmla="*/ 103557 w 3227409"/>
              <a:gd name="connsiteY1" fmla="*/ 0 h 621332"/>
              <a:gd name="connsiteX2" fmla="*/ 3123852 w 3227409"/>
              <a:gd name="connsiteY2" fmla="*/ 0 h 621332"/>
              <a:gd name="connsiteX3" fmla="*/ 3227409 w 3227409"/>
              <a:gd name="connsiteY3" fmla="*/ 103557 h 621332"/>
              <a:gd name="connsiteX4" fmla="*/ 3227409 w 3227409"/>
              <a:gd name="connsiteY4" fmla="*/ 517775 h 621332"/>
              <a:gd name="connsiteX5" fmla="*/ 3123852 w 3227409"/>
              <a:gd name="connsiteY5" fmla="*/ 621332 h 621332"/>
              <a:gd name="connsiteX6" fmla="*/ 103557 w 3227409"/>
              <a:gd name="connsiteY6" fmla="*/ 621332 h 621332"/>
              <a:gd name="connsiteX7" fmla="*/ 0 w 3227409"/>
              <a:gd name="connsiteY7" fmla="*/ 517775 h 621332"/>
              <a:gd name="connsiteX8" fmla="*/ 0 w 3227409"/>
              <a:gd name="connsiteY8" fmla="*/ 103557 h 6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409" h="621332">
                <a:moveTo>
                  <a:pt x="0" y="103557"/>
                </a:moveTo>
                <a:cubicBezTo>
                  <a:pt x="0" y="46364"/>
                  <a:pt x="46364" y="0"/>
                  <a:pt x="103557" y="0"/>
                </a:cubicBezTo>
                <a:lnTo>
                  <a:pt x="3123852" y="0"/>
                </a:lnTo>
                <a:cubicBezTo>
                  <a:pt x="3181045" y="0"/>
                  <a:pt x="3227409" y="46364"/>
                  <a:pt x="3227409" y="103557"/>
                </a:cubicBezTo>
                <a:lnTo>
                  <a:pt x="3227409" y="517775"/>
                </a:lnTo>
                <a:cubicBezTo>
                  <a:pt x="3227409" y="574968"/>
                  <a:pt x="3181045" y="621332"/>
                  <a:pt x="3123852" y="621332"/>
                </a:cubicBezTo>
                <a:lnTo>
                  <a:pt x="103557" y="621332"/>
                </a:lnTo>
                <a:cubicBezTo>
                  <a:pt x="46364" y="621332"/>
                  <a:pt x="0" y="574968"/>
                  <a:pt x="0" y="517775"/>
                </a:cubicBezTo>
                <a:lnTo>
                  <a:pt x="0" y="10355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71" tIns="76051" rIns="121771" bIns="7605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kern="1200" dirty="0" smtClean="0"/>
              <a:t>Sección Primera</a:t>
            </a:r>
            <a:endParaRPr lang="es-PE" sz="2400" b="1" kern="1200" dirty="0"/>
          </a:p>
        </p:txBody>
      </p:sp>
    </p:spTree>
    <p:extLst>
      <p:ext uri="{BB962C8B-B14F-4D97-AF65-F5344CB8AC3E}">
        <p14:creationId xmlns:p14="http://schemas.microsoft.com/office/powerpoint/2010/main" val="182283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8360</TotalTime>
  <Words>3560</Words>
  <Application>Microsoft Office PowerPoint</Application>
  <PresentationFormat>Presentación en pantalla (4:3)</PresentationFormat>
  <Paragraphs>492</Paragraphs>
  <Slides>42</Slides>
  <Notes>20</Notes>
  <HiddenSlides>1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diapositiva</vt:lpstr>
      </vt:variant>
      <vt:variant>
        <vt:i4>42</vt:i4>
      </vt:variant>
    </vt:vector>
  </HeadingPairs>
  <TitlesOfParts>
    <vt:vector size="50" baseType="lpstr">
      <vt:lpstr>Tema de Office</vt:lpstr>
      <vt:lpstr>1_Tema de Office</vt:lpstr>
      <vt:lpstr>2_Tema de Office</vt:lpstr>
      <vt:lpstr>4_Tema de Office</vt:lpstr>
      <vt:lpstr>5_Tema de Office</vt:lpstr>
      <vt:lpstr>3_Tema de Office</vt:lpstr>
      <vt:lpstr>6_Tema de Office</vt:lpstr>
      <vt:lpstr>7_Tema de Office</vt:lpstr>
      <vt:lpstr>Presentación de PowerPoint</vt:lpstr>
      <vt:lpstr>Presentación de PowerPoint</vt:lpstr>
      <vt:lpstr>Presentación de PowerPoint</vt:lpstr>
      <vt:lpstr>Presentación de PowerPoint</vt:lpstr>
      <vt:lpstr>¿QUÉ ES EL SINAFOR?</vt:lpstr>
      <vt:lpstr>¿QUÉ ES EL CONAFOR?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SISTEMAS AGROFORESTALES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Franco</dc:creator>
  <cp:lastModifiedBy>Luffi</cp:lastModifiedBy>
  <cp:revision>182</cp:revision>
  <dcterms:created xsi:type="dcterms:W3CDTF">2013-03-03T23:18:20Z</dcterms:created>
  <dcterms:modified xsi:type="dcterms:W3CDTF">2014-04-04T17:01:40Z</dcterms:modified>
</cp:coreProperties>
</file>