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1" r:id="rId4"/>
    <p:sldId id="259" r:id="rId5"/>
    <p:sldId id="258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9" r:id="rId18"/>
    <p:sldId id="277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2BCBFE-D13F-44F7-B549-801A2B3463C2}" type="datetimeFigureOut">
              <a:rPr lang="es-ES" smtClean="0"/>
              <a:t>04/06/2015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81349D-BD24-4F94-A9F1-D34FBBB769A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5" y="3645024"/>
            <a:ext cx="7118176" cy="1870144"/>
          </a:xfrm>
        </p:spPr>
        <p:txBody>
          <a:bodyPr/>
          <a:lstStyle/>
          <a:p>
            <a:pPr marL="0" indent="0" algn="ctr"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GERENCIA DE MEDIO AMBIENTE Y SERVICIOS PUBLICOS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/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1800" dirty="0" smtClean="0">
                <a:solidFill>
                  <a:schemeClr val="tx1"/>
                </a:solidFill>
              </a:rPr>
              <a:t>PROGRAMA DE </a:t>
            </a:r>
            <a:r>
              <a:rPr lang="es-ES" sz="1800" dirty="0" smtClean="0">
                <a:solidFill>
                  <a:schemeClr val="tx1"/>
                </a:solidFill>
              </a:rPr>
              <a:t>SEGREGACIÓN </a:t>
            </a:r>
            <a:r>
              <a:rPr lang="es-ES" sz="1800" dirty="0" smtClean="0">
                <a:solidFill>
                  <a:schemeClr val="tx1"/>
                </a:solidFill>
              </a:rPr>
              <a:t>EN LA FUENTE Y </a:t>
            </a:r>
            <a:r>
              <a:rPr lang="es-ES" sz="1800" dirty="0" smtClean="0">
                <a:solidFill>
                  <a:schemeClr val="tx1"/>
                </a:solidFill>
              </a:rPr>
              <a:t>RECOLECCIÓN SELECTIVA </a:t>
            </a:r>
            <a:r>
              <a:rPr lang="es-ES" sz="1800" dirty="0" smtClean="0">
                <a:solidFill>
                  <a:schemeClr val="tx1"/>
                </a:solidFill>
              </a:rPr>
              <a:t>DE RESIDUOS </a:t>
            </a:r>
            <a:r>
              <a:rPr lang="es-ES" sz="1800" dirty="0" smtClean="0">
                <a:solidFill>
                  <a:schemeClr val="tx1"/>
                </a:solidFill>
              </a:rPr>
              <a:t>SÓLIDOS </a:t>
            </a:r>
            <a:r>
              <a:rPr lang="es-ES" sz="1800" dirty="0" smtClean="0">
                <a:solidFill>
                  <a:schemeClr val="tx1"/>
                </a:solidFill>
              </a:rPr>
              <a:t>DOMICILIARIOS 2013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3183"/>
            <a:ext cx="2827389" cy="279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211960" y="772672"/>
            <a:ext cx="3960440" cy="2308324"/>
          </a:xfrm>
          <a:prstGeom prst="rect">
            <a:avLst/>
          </a:prstGeom>
          <a:solidFill>
            <a:srgbClr val="AE9C52">
              <a:alpha val="1961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MUNICIPALIDAD </a:t>
            </a:r>
            <a:endParaRPr lang="es-E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PROVINCIAL </a:t>
            </a:r>
          </a:p>
          <a:p>
            <a:pPr algn="ctr"/>
            <a:r>
              <a:rPr lang="es-ES" sz="3600" b="1" dirty="0" smtClean="0">
                <a:solidFill>
                  <a:srgbClr val="009A46"/>
                </a:solidFill>
              </a:rPr>
              <a:t>DE </a:t>
            </a:r>
          </a:p>
          <a:p>
            <a:pPr algn="ctr"/>
            <a:r>
              <a:rPr lang="es-ES" sz="3600" b="1" dirty="0" smtClean="0">
                <a:solidFill>
                  <a:srgbClr val="009A46"/>
                </a:solidFill>
              </a:rPr>
              <a:t>ABANCAY</a:t>
            </a:r>
            <a:endParaRPr lang="es-E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9A4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101916"/>
            <a:ext cx="5760640" cy="63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7" cy="1080120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CLASIFICACIÓN DE LOS RESIDUOS SÓLIDOS SEGÚN SU ORIGEN: DE LIMPIEZA DE ESPACIOS PÚBLICOS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2136339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 </a:t>
            </a:r>
            <a:r>
              <a:rPr lang="es-ES" b="1" dirty="0"/>
              <a:t>Barrido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Limpieza de pistas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Limpieza de plazas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Limpieza de parques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Otras áreas públicas </a:t>
            </a:r>
            <a:endParaRPr lang="es-ES" b="1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2484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24264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83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7" y="332656"/>
            <a:ext cx="7910264" cy="936104"/>
          </a:xfrm>
        </p:spPr>
        <p:txBody>
          <a:bodyPr/>
          <a:lstStyle/>
          <a:p>
            <a:pPr algn="l"/>
            <a:r>
              <a:rPr lang="es-ES" sz="2400" dirty="0" smtClean="0"/>
              <a:t>CLASIFICACIÓN </a:t>
            </a:r>
            <a:r>
              <a:rPr lang="es-ES" sz="2400" dirty="0"/>
              <a:t>DE LOS RESIDUOS SÓLIDOS </a:t>
            </a:r>
            <a:r>
              <a:rPr lang="es-ES" sz="2400" dirty="0" smtClean="0"/>
              <a:t>SEGÚN</a:t>
            </a:r>
            <a:br>
              <a:rPr lang="es-ES" sz="2400" dirty="0" smtClean="0"/>
            </a:br>
            <a:r>
              <a:rPr lang="es-ES" sz="2400" dirty="0" smtClean="0"/>
              <a:t>SU </a:t>
            </a:r>
            <a:r>
              <a:rPr lang="es-ES" sz="2400" dirty="0"/>
              <a:t>ORIGEN: INDUSTRIALES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4" y="1340768"/>
            <a:ext cx="31232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 </a:t>
            </a:r>
            <a:r>
              <a:rPr lang="es-ES" sz="2400" b="1" dirty="0"/>
              <a:t>Manufacturera </a:t>
            </a:r>
            <a:endParaRPr lang="es-ES" sz="2400" dirty="0"/>
          </a:p>
          <a:p>
            <a:r>
              <a:rPr lang="es-ES" sz="2400" dirty="0"/>
              <a:t> </a:t>
            </a:r>
            <a:r>
              <a:rPr lang="es-ES" sz="2400" b="1" dirty="0"/>
              <a:t>Minera </a:t>
            </a:r>
            <a:endParaRPr lang="es-ES" sz="2400" dirty="0"/>
          </a:p>
          <a:p>
            <a:r>
              <a:rPr lang="es-ES" sz="2400" dirty="0"/>
              <a:t> </a:t>
            </a:r>
            <a:r>
              <a:rPr lang="es-ES" sz="2400" b="1" dirty="0"/>
              <a:t>Química </a:t>
            </a:r>
            <a:endParaRPr lang="es-ES" sz="2400" dirty="0"/>
          </a:p>
          <a:p>
            <a:r>
              <a:rPr lang="es-ES" sz="2400" dirty="0"/>
              <a:t> </a:t>
            </a:r>
            <a:r>
              <a:rPr lang="es-ES" sz="2400" b="1" dirty="0"/>
              <a:t>Pesquera </a:t>
            </a:r>
            <a:endParaRPr lang="es-E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2374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4" y="3861048"/>
            <a:ext cx="412448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6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1" cy="1080120"/>
          </a:xfrm>
        </p:spPr>
        <p:txBody>
          <a:bodyPr/>
          <a:lstStyle/>
          <a:p>
            <a:pPr marL="0" indent="0" algn="l">
              <a:buNone/>
            </a:pPr>
            <a:r>
              <a:rPr lang="es-ES" sz="2400" dirty="0" smtClean="0"/>
              <a:t>CLASIFICACIÓN </a:t>
            </a:r>
            <a:r>
              <a:rPr lang="es-ES" sz="2400" dirty="0"/>
              <a:t>DE LOS RESIDUOS SÓLIDOS SEGÚN SU ORIGEN: ESTABLECIMIENTOS DE SALUD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2413338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/>
          </a:p>
          <a:p>
            <a:r>
              <a:rPr lang="es-ES" sz="2000" dirty="0"/>
              <a:t> </a:t>
            </a:r>
            <a:r>
              <a:rPr lang="es-ES" sz="2000" b="1" dirty="0"/>
              <a:t>Hospitales </a:t>
            </a:r>
            <a:endParaRPr lang="es-ES" sz="2000" dirty="0"/>
          </a:p>
          <a:p>
            <a:r>
              <a:rPr lang="es-ES" sz="2000" dirty="0"/>
              <a:t> </a:t>
            </a:r>
            <a:r>
              <a:rPr lang="es-ES" sz="2000" b="1" dirty="0"/>
              <a:t>Clínicas </a:t>
            </a:r>
            <a:endParaRPr lang="es-ES" sz="2000" dirty="0"/>
          </a:p>
          <a:p>
            <a:r>
              <a:rPr lang="es-ES" sz="2000" dirty="0"/>
              <a:t> </a:t>
            </a:r>
            <a:r>
              <a:rPr lang="es-ES" sz="2000" b="1" dirty="0"/>
              <a:t>Centros de Salud </a:t>
            </a:r>
            <a:endParaRPr lang="es-ES" sz="2000" dirty="0"/>
          </a:p>
          <a:p>
            <a:r>
              <a:rPr lang="es-ES" sz="2000" dirty="0"/>
              <a:t> </a:t>
            </a:r>
            <a:r>
              <a:rPr lang="es-ES" sz="2000" b="1" dirty="0"/>
              <a:t>Laboratorios </a:t>
            </a:r>
            <a:endParaRPr lang="es-ES" sz="2000" dirty="0"/>
          </a:p>
          <a:p>
            <a:r>
              <a:rPr lang="es-ES" sz="2000" dirty="0"/>
              <a:t> </a:t>
            </a:r>
            <a:r>
              <a:rPr lang="es-ES" sz="2000" b="1" dirty="0"/>
              <a:t>Consultorios </a:t>
            </a:r>
            <a:endParaRPr lang="es-E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960439" cy="26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9202"/>
            <a:ext cx="396043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30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7" cy="1296144"/>
          </a:xfrm>
        </p:spPr>
        <p:txBody>
          <a:bodyPr/>
          <a:lstStyle/>
          <a:p>
            <a:pPr marL="0" indent="0" algn="l">
              <a:buNone/>
            </a:pPr>
            <a:r>
              <a:rPr lang="es-ES" sz="4000" dirty="0" smtClean="0"/>
              <a:t>¿</a:t>
            </a:r>
            <a:r>
              <a:rPr lang="es-ES" sz="4000" dirty="0"/>
              <a:t>QUÉ ES RECOLECCIÓN SELECTIVA?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" y="1196752"/>
            <a:ext cx="65253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4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116632"/>
            <a:ext cx="8136904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 smtClean="0"/>
              <a:t>QUÉ </a:t>
            </a:r>
            <a:r>
              <a:rPr lang="es-ES" sz="2800" b="1" dirty="0"/>
              <a:t>TIPO DE RESIDUOS SE PUEDEN RECICLAR? </a:t>
            </a:r>
            <a:endParaRPr lang="es-ES" sz="28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0" dirty="0"/>
              <a:t/>
            </a:r>
            <a:br>
              <a:rPr lang="es-ES" b="0" dirty="0"/>
            </a:br>
            <a:r>
              <a:rPr lang="es-ES" sz="2400" dirty="0"/>
              <a:t>1.Papeles </a:t>
            </a:r>
            <a:r>
              <a:rPr lang="es-ES" sz="2400" b="0" dirty="0"/>
              <a:t/>
            </a:r>
            <a:br>
              <a:rPr lang="es-ES" sz="2400" b="0" dirty="0"/>
            </a:br>
            <a:r>
              <a:rPr lang="es-ES" sz="2400" dirty="0"/>
              <a:t>2.Cartones </a:t>
            </a:r>
            <a:r>
              <a:rPr lang="es-ES" sz="2400" b="0" dirty="0"/>
              <a:t/>
            </a:r>
            <a:br>
              <a:rPr lang="es-ES" sz="2400" b="0" dirty="0"/>
            </a:br>
            <a:r>
              <a:rPr lang="es-ES" sz="2400" dirty="0"/>
              <a:t>3.Plásticos </a:t>
            </a:r>
            <a:r>
              <a:rPr lang="es-ES" sz="2400" b="0" dirty="0"/>
              <a:t/>
            </a:r>
            <a:br>
              <a:rPr lang="es-ES" sz="2400" b="0" dirty="0"/>
            </a:br>
            <a:r>
              <a:rPr lang="es-ES" sz="2400" dirty="0"/>
              <a:t>4.Metales ferrosos </a:t>
            </a:r>
            <a:r>
              <a:rPr lang="es-ES" sz="2400" dirty="0" smtClean="0"/>
              <a:t>no ferrosos</a:t>
            </a:r>
            <a:r>
              <a:rPr lang="es-ES" sz="2400" b="0" dirty="0"/>
              <a:t/>
            </a:r>
            <a:br>
              <a:rPr lang="es-ES" sz="2400" b="0" dirty="0"/>
            </a:br>
            <a:r>
              <a:rPr lang="es-ES" sz="2400" dirty="0"/>
              <a:t>5</a:t>
            </a:r>
            <a:r>
              <a:rPr lang="es-ES" sz="2400" dirty="0" smtClean="0"/>
              <a:t>.Cauchos </a:t>
            </a:r>
            <a:r>
              <a:rPr lang="es-ES" sz="2400" b="0" dirty="0"/>
              <a:t/>
            </a:r>
            <a:br>
              <a:rPr lang="es-ES" sz="2400" b="0" dirty="0"/>
            </a:br>
            <a:r>
              <a:rPr lang="es-ES" sz="2400" dirty="0"/>
              <a:t>6</a:t>
            </a:r>
            <a:r>
              <a:rPr lang="es-ES" sz="2400" dirty="0" smtClean="0"/>
              <a:t>.Telas </a:t>
            </a:r>
            <a:r>
              <a:rPr lang="es-ES" sz="2400" b="0" dirty="0"/>
              <a:t/>
            </a:r>
            <a:br>
              <a:rPr lang="es-ES" sz="2400" b="0" dirty="0"/>
            </a:br>
            <a:r>
              <a:rPr lang="es-ES" sz="2400" dirty="0"/>
              <a:t>8.Residuos orgánicos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b="0" dirty="0"/>
              <a:t/>
            </a:r>
            <a:br>
              <a:rPr lang="es-ES" b="0" dirty="0"/>
            </a:b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3195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8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326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</a:rPr>
              <a:t>CICLO DEL MANEJO DE RESIDUOS  MUNICIPALES</a:t>
            </a:r>
            <a:br>
              <a:rPr lang="es-ES" sz="2400" dirty="0" smtClean="0">
                <a:solidFill>
                  <a:srgbClr val="C00000"/>
                </a:solidFill>
              </a:rPr>
            </a:br>
            <a:endParaRPr lang="es-ES" sz="2400" dirty="0"/>
          </a:p>
        </p:txBody>
      </p:sp>
      <p:pic>
        <p:nvPicPr>
          <p:cNvPr id="12290" name="Picture 2" descr="rr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8154"/>
            <a:ext cx="8208912" cy="57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4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590465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083277" y="263157"/>
            <a:ext cx="28803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/>
              <a:t>PRODUCTOS </a:t>
            </a:r>
            <a:endParaRPr lang="es-ES" sz="3200" dirty="0" smtClean="0"/>
          </a:p>
          <a:p>
            <a:r>
              <a:rPr lang="es-ES" sz="3200" b="1" dirty="0" smtClean="0"/>
              <a:t>CONSUMO RESPONSABLE</a:t>
            </a:r>
          </a:p>
          <a:p>
            <a:endParaRPr lang="es-ES" sz="3200" b="1" dirty="0"/>
          </a:p>
          <a:p>
            <a:r>
              <a:rPr lang="es-ES" sz="3200" b="1" dirty="0" smtClean="0"/>
              <a:t> </a:t>
            </a:r>
            <a:r>
              <a:rPr lang="es-ES" sz="3200" b="1" dirty="0"/>
              <a:t>Se basa en el consumo de </a:t>
            </a:r>
            <a:r>
              <a:rPr lang="es-ES" sz="3200" b="1" dirty="0" smtClean="0"/>
              <a:t>amigables </a:t>
            </a:r>
            <a:r>
              <a:rPr lang="es-ES" sz="3200" b="1" dirty="0"/>
              <a:t>con el ambiente.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26871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b="1" dirty="0"/>
              <a:t>¿CUANTO TIEMPO SE DEMORAN EN DESCOMPONER LOS RESIDUOS SOLIDOS?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286000" y="303658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900" dirty="0">
              <a:solidFill>
                <a:srgbClr val="000000"/>
              </a:solidFill>
              <a:latin typeface="Calibri"/>
            </a:endParaRPr>
          </a:p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" y="3254259"/>
            <a:ext cx="1978527" cy="255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39482"/>
            <a:ext cx="1628775" cy="25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80" y="3254258"/>
            <a:ext cx="1149474" cy="255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93680"/>
            <a:ext cx="1200150" cy="255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239482"/>
            <a:ext cx="1295400" cy="244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23" y="3260978"/>
            <a:ext cx="1314450" cy="245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17796"/>
              </p:ext>
            </p:extLst>
          </p:nvPr>
        </p:nvGraphicFramePr>
        <p:xfrm>
          <a:off x="179513" y="980728"/>
          <a:ext cx="8699113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203"/>
                <a:gridCol w="1409582"/>
                <a:gridCol w="1409582"/>
                <a:gridCol w="1409582"/>
                <a:gridCol w="1409582"/>
                <a:gridCol w="1409582"/>
              </a:tblGrid>
              <a:tr h="1872208">
                <a:tc>
                  <a:txBody>
                    <a:bodyPr/>
                    <a:lstStyle/>
                    <a:p>
                      <a:endParaRPr lang="es-E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 a 6 meses restos vegetales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a 2 años colillas de cigarros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 a 400 años envases de plástico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500 años </a:t>
                      </a:r>
                      <a:endParaRPr lang="es-E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latas de aluminio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 lang="es-E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1000 años pilas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/>
                      <a:endParaRPr lang="es-ES" sz="18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E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millón de años </a:t>
                      </a:r>
                      <a:endParaRPr lang="es-E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botella de vidrio 	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60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5" cy="1152128"/>
          </a:xfrm>
        </p:spPr>
        <p:txBody>
          <a:bodyPr/>
          <a:lstStyle/>
          <a:p>
            <a:pPr marL="0" indent="0" algn="l">
              <a:buNone/>
            </a:pPr>
            <a:r>
              <a:rPr lang="es-ES" sz="2800" dirty="0">
                <a:solidFill>
                  <a:srgbClr val="C00000"/>
                </a:solidFill>
              </a:rPr>
              <a:t>Situación actual de los residuos solidos municipal a nivel de </a:t>
            </a:r>
            <a:r>
              <a:rPr lang="es-ES" sz="2800" dirty="0" smtClean="0">
                <a:solidFill>
                  <a:srgbClr val="C00000"/>
                </a:solidFill>
              </a:rPr>
              <a:t>Abancay</a:t>
            </a:r>
            <a:r>
              <a:rPr lang="es-ES" sz="2800" dirty="0">
                <a:solidFill>
                  <a:srgbClr val="C00000"/>
                </a:solidFill>
              </a:rPr>
              <a:t/>
            </a:r>
            <a:br>
              <a:rPr lang="es-ES" sz="2800" dirty="0">
                <a:solidFill>
                  <a:srgbClr val="C00000"/>
                </a:solidFill>
              </a:rPr>
            </a:br>
            <a:r>
              <a:rPr lang="es-ES" sz="2800" dirty="0">
                <a:solidFill>
                  <a:srgbClr val="C00000"/>
                </a:solidFill>
              </a:rPr>
              <a:t/>
            </a:r>
            <a:br>
              <a:rPr lang="es-ES" sz="2800" dirty="0">
                <a:solidFill>
                  <a:srgbClr val="C00000"/>
                </a:solidFill>
              </a:rPr>
            </a:br>
            <a:r>
              <a:rPr lang="es-ES" sz="3600" dirty="0">
                <a:solidFill>
                  <a:prstClr val="black"/>
                </a:solidFill>
              </a:rPr>
              <a:t>Generación domiciliaria: 0.71 Kg/Ha/</a:t>
            </a:r>
            <a:r>
              <a:rPr lang="es-ES" sz="3600" dirty="0" err="1">
                <a:solidFill>
                  <a:prstClr val="black"/>
                </a:solidFill>
              </a:rPr>
              <a:t>dia</a:t>
            </a:r>
            <a:r>
              <a:rPr lang="es-ES" sz="3600" dirty="0">
                <a:solidFill>
                  <a:prstClr val="black"/>
                </a:solidFill>
              </a:rPr>
              <a:t>.</a:t>
            </a:r>
            <a:br>
              <a:rPr lang="es-ES" sz="3600" dirty="0">
                <a:solidFill>
                  <a:prstClr val="black"/>
                </a:solidFill>
              </a:rPr>
            </a:br>
            <a:r>
              <a:rPr lang="es-ES" sz="3600" dirty="0">
                <a:solidFill>
                  <a:prstClr val="black"/>
                </a:solidFill>
              </a:rPr>
              <a:t>Generación Población Urbana: 29.55Kg/</a:t>
            </a:r>
            <a:r>
              <a:rPr lang="es-ES" sz="3600" dirty="0" err="1">
                <a:solidFill>
                  <a:prstClr val="black"/>
                </a:solidFill>
              </a:rPr>
              <a:t>dia</a:t>
            </a:r>
            <a:r>
              <a:rPr lang="es-ES" sz="3600" dirty="0">
                <a:solidFill>
                  <a:prstClr val="black"/>
                </a:solidFill>
              </a:rPr>
              <a:t>.</a:t>
            </a:r>
            <a:br>
              <a:rPr lang="es-ES" sz="3600" dirty="0">
                <a:solidFill>
                  <a:prstClr val="black"/>
                </a:solidFill>
              </a:rPr>
            </a:br>
            <a:r>
              <a:rPr lang="es-ES" sz="3600" dirty="0">
                <a:solidFill>
                  <a:prstClr val="black"/>
                </a:solidFill>
              </a:rPr>
              <a:t>Generación Total Abancay: 10,788.55Tm./año.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3726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59" cy="115212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¿</a:t>
            </a:r>
            <a:r>
              <a:rPr lang="es-ES" sz="2800" dirty="0"/>
              <a:t>QUE TIPO DE RESIDUOS SOLIDOS NO PODEMOS SEGREGAR?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3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28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8" cy="5760640"/>
          </a:xfrm>
        </p:spPr>
        <p:txBody>
          <a:bodyPr/>
          <a:lstStyle/>
          <a:p>
            <a:pPr marL="0" indent="0" algn="l">
              <a:buNone/>
            </a:pPr>
            <a:r>
              <a:rPr lang="es-ES" dirty="0" smtClean="0">
                <a:solidFill>
                  <a:srgbClr val="C00000"/>
                </a:solidFill>
              </a:rPr>
              <a:t>MARCO NORMATIVO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LEY Nº27314:Ley general de residuos solidos</a:t>
            </a:r>
            <a:br>
              <a:rPr lang="es-ES" dirty="0" smtClean="0"/>
            </a:br>
            <a:r>
              <a:rPr lang="es-ES" dirty="0" smtClean="0"/>
              <a:t>LEY Nº29332:Ley que crea el plan de Incentivos</a:t>
            </a:r>
            <a:br>
              <a:rPr lang="es-ES" dirty="0" smtClean="0"/>
            </a:br>
            <a:r>
              <a:rPr lang="es-ES" dirty="0" smtClean="0"/>
              <a:t>LEY Nº27972:Ley Orgánica de Municipalidades.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72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59" cy="1440160"/>
          </a:xfrm>
        </p:spPr>
        <p:txBody>
          <a:bodyPr/>
          <a:lstStyle/>
          <a:p>
            <a:pPr algn="l"/>
            <a:r>
              <a:rPr lang="es-ES" sz="2800" b="0" dirty="0"/>
              <a:t/>
            </a:r>
            <a:br>
              <a:rPr lang="es-ES" sz="2800" b="0" dirty="0"/>
            </a:br>
            <a:r>
              <a:rPr lang="es-ES" sz="2800" dirty="0">
                <a:solidFill>
                  <a:srgbClr val="FF0000"/>
                </a:solidFill>
              </a:rPr>
              <a:t>IMPACTOS POSITIVOS DEL MANEJO DE LOS RESIDUOS SÓLIDOS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2" y="1556792"/>
            <a:ext cx="86806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84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1008112"/>
          </a:xfrm>
        </p:spPr>
        <p:txBody>
          <a:bodyPr/>
          <a:lstStyle/>
          <a:p>
            <a:pPr algn="l"/>
            <a:r>
              <a:rPr lang="es-ES" sz="2800" dirty="0" smtClean="0"/>
              <a:t>IMPACTOS </a:t>
            </a:r>
            <a:r>
              <a:rPr lang="es-ES" sz="2800" dirty="0"/>
              <a:t>NEGATIVOS DEL MANEJO DE LOS RESIDUOS SÓLIDOS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8761"/>
            <a:ext cx="885698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053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50532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14313"/>
            <a:ext cx="4000103" cy="333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400010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7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628800"/>
            <a:ext cx="3168352" cy="1368152"/>
          </a:xfrm>
        </p:spPr>
        <p:txBody>
          <a:bodyPr/>
          <a:lstStyle/>
          <a:p>
            <a:pPr marL="0" indent="0" algn="l"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DOS FRENTES DE ACCIÓN: 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84976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2551837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1.Educación </a:t>
            </a:r>
            <a:r>
              <a:rPr lang="es-ES" sz="2400" b="1" dirty="0"/>
              <a:t>ambiental. Proyectos educativos ambientales y, proyectos comunitarios. </a:t>
            </a:r>
            <a:endParaRPr lang="es-ES" sz="2400" dirty="0"/>
          </a:p>
          <a:p>
            <a:r>
              <a:rPr lang="es-ES" sz="2400" b="1" dirty="0"/>
              <a:t>2.Comunicación ambiental. </a:t>
            </a:r>
            <a:endParaRPr lang="es-E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0324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40324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8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1" y="188640"/>
            <a:ext cx="8742337" cy="6336704"/>
          </a:xfrm>
        </p:spPr>
        <p:txBody>
          <a:bodyPr/>
          <a:lstStyle/>
          <a:p>
            <a:pPr marL="0" indent="0" algn="l">
              <a:buNone/>
            </a:pPr>
            <a:r>
              <a:rPr lang="es-ES" sz="4400" dirty="0" smtClean="0">
                <a:solidFill>
                  <a:srgbClr val="FF0000"/>
                </a:solidFill>
              </a:rPr>
              <a:t>Que son  los Residuos Solidos.-</a:t>
            </a: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3200" dirty="0">
                <a:solidFill>
                  <a:schemeClr val="tx1"/>
                </a:solidFill>
              </a:rPr>
              <a:t>S</a:t>
            </a:r>
            <a:r>
              <a:rPr lang="es-ES" sz="3200" dirty="0" smtClean="0">
                <a:solidFill>
                  <a:schemeClr val="tx1"/>
                </a:solidFill>
              </a:rPr>
              <a:t>on restos de actividades humanas, desechos o desperdicios (basura) en forma de solidos  y líquidos que generan producto del consumo de alimentos y otras fuentes, pero tienen valor que puedan ser aprovechados. considerando por sus generadores como inútiles, indeseables o desechables pero que pueden utilizar para otras personas.</a:t>
            </a:r>
            <a:br>
              <a:rPr lang="es-ES" sz="3200" dirty="0" smtClean="0">
                <a:solidFill>
                  <a:schemeClr val="tx1"/>
                </a:solidFill>
              </a:rPr>
            </a:b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85194"/>
            <a:ext cx="216024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67356"/>
            <a:ext cx="244827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63" y="5285194"/>
            <a:ext cx="2466975" cy="157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2312988"/>
            <a:ext cx="2117601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1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1"/>
            <a:ext cx="3888432" cy="205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9953"/>
            <a:ext cx="388843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362"/>
            <a:ext cx="3456384" cy="184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888432" cy="22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528392" cy="217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1"/>
            <a:ext cx="352839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5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251520" y="260648"/>
            <a:ext cx="8712968" cy="6480720"/>
          </a:xfrm>
        </p:spPr>
        <p:txBody>
          <a:bodyPr/>
          <a:lstStyle/>
          <a:p>
            <a:pPr marL="0" indent="0" algn="l">
              <a:buNone/>
            </a:pPr>
            <a:r>
              <a:rPr lang="es-ES" sz="4000" dirty="0" smtClean="0">
                <a:solidFill>
                  <a:srgbClr val="C00000"/>
                </a:solidFill>
              </a:rPr>
              <a:t>Clases de residuos solidos.-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dirty="0">
                <a:solidFill>
                  <a:srgbClr val="7030A0"/>
                </a:solidFill>
              </a:rPr>
              <a:t>R</a:t>
            </a:r>
            <a:r>
              <a:rPr lang="es-ES" sz="2800" dirty="0" smtClean="0">
                <a:solidFill>
                  <a:srgbClr val="7030A0"/>
                </a:solidFill>
              </a:rPr>
              <a:t>esiduos Orgánicos.-</a:t>
            </a:r>
            <a:r>
              <a:rPr lang="es-ES" sz="2000" dirty="0">
                <a:solidFill>
                  <a:schemeClr val="tx1"/>
                </a:solidFill>
              </a:rPr>
              <a:t>S</a:t>
            </a:r>
            <a:r>
              <a:rPr lang="es-ES" sz="2000" dirty="0" smtClean="0">
                <a:solidFill>
                  <a:schemeClr val="tx1"/>
                </a:solidFill>
              </a:rPr>
              <a:t>on sustancias que se descomponen en un tiempo relativamente corto Ejm: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cascara de frutas, verduras, restos de alimentos, restos de comida residuos de barrido. Restos de jardinería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>
                <a:solidFill>
                  <a:schemeClr val="tx1"/>
                </a:solidFill>
              </a:rPr>
              <a:t/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800" dirty="0" smtClean="0">
                <a:solidFill>
                  <a:srgbClr val="7030A0"/>
                </a:solidFill>
              </a:rPr>
              <a:t>Residuos Inorgánicos.-</a:t>
            </a:r>
            <a:r>
              <a:rPr lang="es-ES" sz="2000" dirty="0" smtClean="0">
                <a:solidFill>
                  <a:schemeClr val="tx1"/>
                </a:solidFill>
              </a:rPr>
              <a:t>Son aquellos materiales y elementos que no se descomponen fácilmente y sufren ciclos de degradabilidad como son: papel, cartón, plástico, botellas, vidrio, metal, tetra pack</a:t>
            </a:r>
            <a:endParaRPr lang="es-ES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6500"/>
            <a:ext cx="1872208" cy="13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6499"/>
            <a:ext cx="1977008" cy="131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76501"/>
            <a:ext cx="1800200" cy="13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76502"/>
            <a:ext cx="1728192" cy="13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489654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2" y="4999484"/>
            <a:ext cx="2952327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5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1" y="1052736"/>
            <a:ext cx="7694240" cy="1080120"/>
          </a:xfrm>
        </p:spPr>
        <p:txBody>
          <a:bodyPr/>
          <a:lstStyle/>
          <a:p>
            <a:pPr marL="0" indent="0" algn="l">
              <a:buNone/>
            </a:pPr>
            <a:r>
              <a:rPr lang="es-ES" sz="2400" dirty="0" smtClean="0"/>
              <a:t>Según </a:t>
            </a:r>
            <a:r>
              <a:rPr lang="es-ES" sz="2400" dirty="0"/>
              <a:t>la Ley Nº 27314 y su reglamento, los </a:t>
            </a:r>
            <a:r>
              <a:rPr lang="es-ES" sz="2400" dirty="0" smtClean="0"/>
              <a:t>residuos sólidos </a:t>
            </a:r>
            <a:r>
              <a:rPr lang="es-ES" sz="2400" dirty="0"/>
              <a:t>de clasifican en: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24936" cy="1008112"/>
          </a:xfrm>
        </p:spPr>
        <p:txBody>
          <a:bodyPr/>
          <a:lstStyle/>
          <a:p>
            <a:endParaRPr lang="es-ES" dirty="0"/>
          </a:p>
          <a:p>
            <a:pPr lvl="2"/>
            <a:r>
              <a:rPr lang="es-ES" sz="2000" b="1" dirty="0">
                <a:solidFill>
                  <a:srgbClr val="FF0000"/>
                </a:solidFill>
              </a:rPr>
              <a:t>CLASIFICACIÓN DE LOS RESIDUOS SÓLIDOS SEGÚN SU ORIGEN 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296733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320311" y="1582341"/>
            <a:ext cx="5742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sz="2400" dirty="0"/>
              <a:t>1.Domiciliarios </a:t>
            </a:r>
          </a:p>
          <a:p>
            <a:r>
              <a:rPr lang="es-ES" sz="2400" dirty="0"/>
              <a:t>2.Comerciales </a:t>
            </a:r>
          </a:p>
          <a:p>
            <a:r>
              <a:rPr lang="es-ES" sz="2400" dirty="0"/>
              <a:t>3.Limpieza de espacios públicos </a:t>
            </a:r>
          </a:p>
          <a:p>
            <a:r>
              <a:rPr lang="es-ES" sz="2400" dirty="0"/>
              <a:t>4.Establecimientos de atención de salud </a:t>
            </a:r>
          </a:p>
          <a:p>
            <a:r>
              <a:rPr lang="es-ES" sz="2400" dirty="0"/>
              <a:t>5.Industriales </a:t>
            </a:r>
          </a:p>
          <a:p>
            <a:r>
              <a:rPr lang="es-ES" sz="2400" dirty="0"/>
              <a:t>6.De actividades de construcción </a:t>
            </a:r>
          </a:p>
          <a:p>
            <a:r>
              <a:rPr lang="es-ES" sz="2400" dirty="0"/>
              <a:t>7.Agropecuarias </a:t>
            </a:r>
          </a:p>
          <a:p>
            <a:r>
              <a:rPr lang="es-ES" sz="2400" dirty="0"/>
              <a:t>8.De instalaciones o actividades </a:t>
            </a:r>
            <a:r>
              <a:rPr lang="es-ES" sz="2400" dirty="0" smtClean="0"/>
              <a:t>especiales.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8140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095" y="260649"/>
            <a:ext cx="7909369" cy="576063"/>
          </a:xfrm>
        </p:spPr>
        <p:txBody>
          <a:bodyPr/>
          <a:lstStyle/>
          <a:p>
            <a:r>
              <a:rPr lang="es-ES" b="0" dirty="0"/>
              <a:t/>
            </a:r>
            <a:br>
              <a:rPr lang="es-ES" b="0" dirty="0"/>
            </a:br>
            <a:r>
              <a:rPr lang="es-ES" dirty="0">
                <a:solidFill>
                  <a:srgbClr val="FF0000"/>
                </a:solidFill>
              </a:rPr>
              <a:t>DEFINICIÓN DE RESIDUOS SÓLIDOS 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692696"/>
            <a:ext cx="8208911" cy="1440160"/>
          </a:xfrm>
        </p:spPr>
        <p:txBody>
          <a:bodyPr>
            <a:normAutofit fontScale="62500" lnSpcReduction="20000"/>
          </a:bodyPr>
          <a:lstStyle/>
          <a:p>
            <a:endParaRPr lang="es-ES" dirty="0"/>
          </a:p>
          <a:p>
            <a:r>
              <a:rPr lang="es-ES" sz="4600" b="1" dirty="0"/>
              <a:t>Son desperdicios, ya no nos sirve, y le llamamos basura. Dentro de la basura, se puede encontrar residuos para su reciclaje. </a:t>
            </a:r>
            <a:endParaRPr lang="es-ES" sz="4600" dirty="0"/>
          </a:p>
        </p:txBody>
      </p:sp>
      <p:sp>
        <p:nvSpPr>
          <p:cNvPr id="5" name="4 Rectángulo"/>
          <p:cNvSpPr/>
          <p:nvPr/>
        </p:nvSpPr>
        <p:spPr>
          <a:xfrm>
            <a:off x="251520" y="2274838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sz="2400" b="1" dirty="0"/>
              <a:t>La Ley N° 27314, Ley General de Residuos Sólidos, en el artículo 14° define que los residuos sólidos son aquellas sustancias, productos o subproductos en estado sólido o semisólido de los que su generador dispone, o está obligado a disponer.</a:t>
            </a:r>
            <a:r>
              <a:rPr lang="es-ES" b="1" dirty="0"/>
              <a:t> 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176464" cy="380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9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568951" cy="417646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9" y="188640"/>
            <a:ext cx="8568951" cy="1584176"/>
          </a:xfrm>
        </p:spPr>
        <p:txBody>
          <a:bodyPr/>
          <a:lstStyle/>
          <a:p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CLASIFICACIÓN DE LOS RESIDUOS SÓLIDOS SEGÚN SU ORIGEN: DOMICILIARIOS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8"/>
            <a:ext cx="856895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22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5" cy="1656184"/>
          </a:xfrm>
        </p:spPr>
        <p:txBody>
          <a:bodyPr/>
          <a:lstStyle/>
          <a:p>
            <a:pPr marL="0" indent="0" algn="l">
              <a:buNone/>
            </a:pPr>
            <a:r>
              <a:rPr lang="es-ES" sz="2800" dirty="0" smtClean="0"/>
              <a:t>CLASIFICACIÓN </a:t>
            </a:r>
            <a:r>
              <a:rPr lang="es-ES" sz="2800" dirty="0"/>
              <a:t>DE LOS RESIDUOS SÓLIDOS SEGÚN SU ORIGEN: </a:t>
            </a:r>
            <a:r>
              <a:rPr lang="es-ES" sz="2800" dirty="0" smtClean="0"/>
              <a:t>COMERCIALES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95536" y="1859340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 </a:t>
            </a:r>
            <a:r>
              <a:rPr lang="es-ES" b="1" dirty="0"/>
              <a:t>Mercados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Restaurantes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Supermercados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Bazares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Bancos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Oficinas </a:t>
            </a:r>
            <a:endParaRPr lang="es-ES" dirty="0"/>
          </a:p>
          <a:p>
            <a:r>
              <a:rPr lang="es-ES" dirty="0"/>
              <a:t> </a:t>
            </a:r>
            <a:r>
              <a:rPr lang="es-ES" b="1" dirty="0"/>
              <a:t>Bares </a:t>
            </a:r>
          </a:p>
          <a:p>
            <a:endParaRPr lang="es-ES" dirty="0"/>
          </a:p>
          <a:p>
            <a:r>
              <a:rPr lang="es-ES" b="1" dirty="0"/>
              <a:t>¿Qué tipo de residuos se generan? Serán reciclables?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3"/>
            <a:ext cx="32185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218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1662"/>
            <a:ext cx="338437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2185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2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711</TotalTime>
  <Words>386</Words>
  <Application>Microsoft Office PowerPoint</Application>
  <PresentationFormat>Presentación en pantalla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Transmisión de listas</vt:lpstr>
      <vt:lpstr>GERENCIA DE MEDIO AMBIENTE Y SERVICIOS PUBLICOS  PROGRAMA DE SEGREGACIÓN EN LA FUENTE Y RECOLECCIÓN SELECTIVA DE RESIDUOS SÓLIDOS DOMICILIARIOS 2013</vt:lpstr>
      <vt:lpstr>MARCO NORMATIVO LEY Nº27314:Ley general de residuos solidos LEY Nº29332:Ley que crea el plan de Incentivos LEY Nº27972:Ley Orgánica de Municipalidades.    </vt:lpstr>
      <vt:lpstr>Que son  los Residuos Solidos.- Son restos de actividades humanas, desechos o desperdicios (basura) en forma de solidos  y líquidos que generan producto del consumo de alimentos y otras fuentes, pero tienen valor que puedan ser aprovechados. considerando por sus generadores como inútiles, indeseables o desechables pero que pueden utilizar para otras personas. </vt:lpstr>
      <vt:lpstr>Presentación de PowerPoint</vt:lpstr>
      <vt:lpstr>Clases de residuos solidos.- Residuos Orgánicos.-Son sustancias que se descomponen en un tiempo relativamente corto Ejm: cascara de frutas, verduras, restos de alimentos, restos de comida residuos de barrido. Restos de jardinería      Residuos Inorgánicos.-Son aquellos materiales y elementos que no se descomponen fácilmente y sufren ciclos de degradabilidad como son: papel, cartón, plástico, botellas, vidrio, metal, tetra pack</vt:lpstr>
      <vt:lpstr>Según la Ley Nº 27314 y su reglamento, los residuos sólidos de clasifican en: </vt:lpstr>
      <vt:lpstr> DEFINICIÓN DE RESIDUOS SÓLIDOS </vt:lpstr>
      <vt:lpstr>Presentación de PowerPoint</vt:lpstr>
      <vt:lpstr>CLASIFICACIÓN DE LOS RESIDUOS SÓLIDOS SEGÚN SU ORIGEN: COMERCIALES </vt:lpstr>
      <vt:lpstr>CLASIFICACIÓN DE LOS RESIDUOS SÓLIDOS SEGÚN SU ORIGEN: DE LIMPIEZA DE ESPACIOS PÚBLICOS</vt:lpstr>
      <vt:lpstr>CLASIFICACIÓN DE LOS RESIDUOS SÓLIDOS SEGÚN SU ORIGEN: INDUSTRIALES </vt:lpstr>
      <vt:lpstr>CLASIFICACIÓN DE LOS RESIDUOS SÓLIDOS SEGÚN SU ORIGEN: ESTABLECIMIENTOS DE SALUD </vt:lpstr>
      <vt:lpstr>¿QUÉ ES RECOLECCIÓN SELECTIVA? </vt:lpstr>
      <vt:lpstr> 1.Papeles  2.Cartones  3.Plásticos  4.Metales ferrosos no ferrosos 5.Cauchos  6.Telas  8.Residuos orgánicos   </vt:lpstr>
      <vt:lpstr>Presentación de PowerPoint</vt:lpstr>
      <vt:lpstr>Presentación de PowerPoint</vt:lpstr>
      <vt:lpstr>Presentación de PowerPoint</vt:lpstr>
      <vt:lpstr>Situación actual de los residuos solidos municipal a nivel de Abancay  Generación domiciliaria: 0.71 Kg/Ha/dia. Generación Población Urbana: 29.55Kg/dia. Generación Total Abancay: 10,788.55Tm./año.</vt:lpstr>
      <vt:lpstr>¿QUE TIPO DE RESIDUOS SOLIDOS NO PODEMOS SEGREGAR? </vt:lpstr>
      <vt:lpstr> IMPACTOS POSITIVOS DEL MANEJO DE LOS RESIDUOS SÓLIDOS </vt:lpstr>
      <vt:lpstr>IMPACTOS NEGATIVOS DEL MANEJO DE LOS RESIDUOS SÓLIDOS </vt:lpstr>
      <vt:lpstr>Presentación de PowerPoint</vt:lpstr>
      <vt:lpstr>DOS FRENTES DE ACCIÓN: 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GERENCIA DE MEWDIO AMBIENTE Y SERVICIOS PUBLICOS  PROGRAMA DE SEGREGACIÒN EN LA FUENTE Y RECOLECCIÒN SELECCTIVA DE RESIDUOS SÒLIDOS DOMICILIARIOS 2013</dc:title>
  <dc:creator>Luffi</dc:creator>
  <cp:lastModifiedBy>Luis Amos</cp:lastModifiedBy>
  <cp:revision>45</cp:revision>
  <dcterms:created xsi:type="dcterms:W3CDTF">2013-09-25T13:44:53Z</dcterms:created>
  <dcterms:modified xsi:type="dcterms:W3CDTF">2015-06-04T21:21:40Z</dcterms:modified>
</cp:coreProperties>
</file>