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7"/>
  </p:notesMasterIdLst>
  <p:sldIdLst>
    <p:sldId id="256" r:id="rId2"/>
    <p:sldId id="258" r:id="rId3"/>
    <p:sldId id="270" r:id="rId4"/>
    <p:sldId id="272" r:id="rId5"/>
    <p:sldId id="259" r:id="rId6"/>
    <p:sldId id="260" r:id="rId7"/>
    <p:sldId id="261" r:id="rId8"/>
    <p:sldId id="263" r:id="rId9"/>
    <p:sldId id="264" r:id="rId10"/>
    <p:sldId id="262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58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97B499-58D4-43FB-BEC0-AB3498F0298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22C58E5B-CC7F-49D9-BE5A-C3CBF8E906FB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s-PE" sz="1400" b="1" dirty="0" smtClean="0"/>
            <a:t>Acuerdo de las PARTES: Comunidad, Estado y Empresa.</a:t>
          </a:r>
          <a:endParaRPr lang="es-PE" sz="1400" b="1" dirty="0"/>
        </a:p>
      </dgm:t>
    </dgm:pt>
    <dgm:pt modelId="{D3CF7189-812C-487D-BFB9-82914DB0D68C}" type="parTrans" cxnId="{A1956848-5B6F-47FA-AC77-2B4E2C3341DA}">
      <dgm:prSet/>
      <dgm:spPr/>
      <dgm:t>
        <a:bodyPr/>
        <a:lstStyle/>
        <a:p>
          <a:endParaRPr lang="es-PE"/>
        </a:p>
      </dgm:t>
    </dgm:pt>
    <dgm:pt modelId="{A12E6FFC-968B-4CCA-94A9-76280BB63C8C}" type="sibTrans" cxnId="{A1956848-5B6F-47FA-AC77-2B4E2C3341DA}">
      <dgm:prSet/>
      <dgm:spPr/>
      <dgm:t>
        <a:bodyPr/>
        <a:lstStyle/>
        <a:p>
          <a:endParaRPr lang="es-PE"/>
        </a:p>
      </dgm:t>
    </dgm:pt>
    <dgm:pt modelId="{3EB22189-CC87-4020-B626-25968494A3AC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s-PE" sz="1400" b="1" dirty="0" smtClean="0"/>
            <a:t>Aprobación : Plan de Trabajo, reglamento</a:t>
          </a:r>
          <a:endParaRPr lang="es-PE" sz="1400" b="1" dirty="0"/>
        </a:p>
      </dgm:t>
    </dgm:pt>
    <dgm:pt modelId="{3EEE40C7-9842-49FD-B722-80110280E788}" type="parTrans" cxnId="{2640825B-600A-4822-BB2D-6D0A9AE11A54}">
      <dgm:prSet/>
      <dgm:spPr/>
      <dgm:t>
        <a:bodyPr/>
        <a:lstStyle/>
        <a:p>
          <a:endParaRPr lang="es-PE"/>
        </a:p>
      </dgm:t>
    </dgm:pt>
    <dgm:pt modelId="{2CFE9091-0652-4F91-B585-56B427CB4899}" type="sibTrans" cxnId="{2640825B-600A-4822-BB2D-6D0A9AE11A54}">
      <dgm:prSet/>
      <dgm:spPr/>
      <dgm:t>
        <a:bodyPr/>
        <a:lstStyle/>
        <a:p>
          <a:endParaRPr lang="es-PE"/>
        </a:p>
      </dgm:t>
    </dgm:pt>
    <dgm:pt modelId="{40B26B62-12C0-49E6-8BAF-1500E22FC3AA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s-PE" sz="1400" b="1" dirty="0" smtClean="0"/>
            <a:t>Implementar la capacitación y sensibilización a la población</a:t>
          </a:r>
          <a:endParaRPr lang="es-PE" sz="1400" b="1" dirty="0"/>
        </a:p>
      </dgm:t>
    </dgm:pt>
    <dgm:pt modelId="{8360CAF5-4AC4-4A6E-BA8B-3BFCC7A2E361}" type="parTrans" cxnId="{488A0000-EA57-4BB7-BDE7-B85944604C73}">
      <dgm:prSet/>
      <dgm:spPr/>
      <dgm:t>
        <a:bodyPr/>
        <a:lstStyle/>
        <a:p>
          <a:endParaRPr lang="es-PE"/>
        </a:p>
      </dgm:t>
    </dgm:pt>
    <dgm:pt modelId="{7D13E1FC-23D2-4A8A-A11F-66C5BCF80C35}" type="sibTrans" cxnId="{488A0000-EA57-4BB7-BDE7-B85944604C73}">
      <dgm:prSet/>
      <dgm:spPr/>
      <dgm:t>
        <a:bodyPr/>
        <a:lstStyle/>
        <a:p>
          <a:endParaRPr lang="es-PE"/>
        </a:p>
      </dgm:t>
    </dgm:pt>
    <dgm:pt modelId="{C32B4833-80E1-420F-AC80-C5AF5ADAACDE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s-PE" sz="1400" b="1" dirty="0" smtClean="0"/>
            <a:t>Implementación del Plan de trabajo (monitoreos)</a:t>
          </a:r>
          <a:endParaRPr lang="es-PE" sz="1400" b="1" dirty="0"/>
        </a:p>
      </dgm:t>
    </dgm:pt>
    <dgm:pt modelId="{41AC730D-216F-4ADE-9D9E-0422AAB1CD69}" type="parTrans" cxnId="{C4DBD150-475F-444A-A498-6F9255290F9B}">
      <dgm:prSet/>
      <dgm:spPr/>
      <dgm:t>
        <a:bodyPr/>
        <a:lstStyle/>
        <a:p>
          <a:endParaRPr lang="es-PE"/>
        </a:p>
      </dgm:t>
    </dgm:pt>
    <dgm:pt modelId="{20339FAA-F6DF-4054-BC51-9340FD78B92B}" type="sibTrans" cxnId="{C4DBD150-475F-444A-A498-6F9255290F9B}">
      <dgm:prSet/>
      <dgm:spPr/>
      <dgm:t>
        <a:bodyPr/>
        <a:lstStyle/>
        <a:p>
          <a:endParaRPr lang="es-PE"/>
        </a:p>
      </dgm:t>
    </dgm:pt>
    <dgm:pt modelId="{13F34C50-AC81-487E-8999-3970EF5F1C1D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s-PE" sz="1400" b="1" dirty="0" smtClean="0"/>
            <a:t>Difusión  de resultados del monitoreo</a:t>
          </a:r>
          <a:endParaRPr lang="es-PE" sz="1400" b="1" dirty="0"/>
        </a:p>
      </dgm:t>
    </dgm:pt>
    <dgm:pt modelId="{F98453E2-B029-48C4-8887-C0BB82DB2A2D}" type="parTrans" cxnId="{C6E39975-AFA5-4300-B3C8-6278F9B6B2D7}">
      <dgm:prSet/>
      <dgm:spPr/>
      <dgm:t>
        <a:bodyPr/>
        <a:lstStyle/>
        <a:p>
          <a:endParaRPr lang="es-PE"/>
        </a:p>
      </dgm:t>
    </dgm:pt>
    <dgm:pt modelId="{3F740F8A-B894-43D8-9F04-C33976C8C4F2}" type="sibTrans" cxnId="{C6E39975-AFA5-4300-B3C8-6278F9B6B2D7}">
      <dgm:prSet/>
      <dgm:spPr/>
      <dgm:t>
        <a:bodyPr/>
        <a:lstStyle/>
        <a:p>
          <a:endParaRPr lang="es-PE"/>
        </a:p>
      </dgm:t>
    </dgm:pt>
    <dgm:pt modelId="{BF937526-8736-4671-B791-6C914C16FDE7}" type="pres">
      <dgm:prSet presAssocID="{7B97B499-58D4-43FB-BEC0-AB3498F0298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FA2DE0D0-31FF-4966-BFB9-D058BB515D08}" type="pres">
      <dgm:prSet presAssocID="{7B97B499-58D4-43FB-BEC0-AB3498F02985}" presName="arrow" presStyleLbl="bgShp" presStyleIdx="0" presStyleCnt="1" custScaleX="117647" custLinFactNeighborX="1470"/>
      <dgm:spPr/>
    </dgm:pt>
    <dgm:pt modelId="{222FD6E7-BEFD-4B5C-B783-830DFB7547B1}" type="pres">
      <dgm:prSet presAssocID="{7B97B499-58D4-43FB-BEC0-AB3498F02985}" presName="linearProcess" presStyleCnt="0"/>
      <dgm:spPr/>
    </dgm:pt>
    <dgm:pt modelId="{3C739057-ED0D-4F88-83C5-71F373EC0C3B}" type="pres">
      <dgm:prSet presAssocID="{22C58E5B-CC7F-49D9-BE5A-C3CBF8E906FB}" presName="textNode" presStyleLbl="node1" presStyleIdx="0" presStyleCnt="5" custScaleX="123485" custScaleY="116071" custLinFactNeighborX="18229" custLinFactNeighborY="-761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EE3D1AC-D5DE-4948-BB10-4B21C5919103}" type="pres">
      <dgm:prSet presAssocID="{A12E6FFC-968B-4CCA-94A9-76280BB63C8C}" presName="sibTrans" presStyleCnt="0"/>
      <dgm:spPr/>
    </dgm:pt>
    <dgm:pt modelId="{11A7CD28-70B7-4FC9-A9C9-B9302473DE1B}" type="pres">
      <dgm:prSet presAssocID="{3EB22189-CC87-4020-B626-25968494A3AC}" presName="textNode" presStyleLbl="node1" presStyleIdx="1" presStyleCnt="5" custScaleX="124489" custScaleY="116071" custLinFactNeighborX="-5306" custLinFactNeighborY="-1157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8EBAA7D-C422-4959-AED8-FFD0A66D7EA5}" type="pres">
      <dgm:prSet presAssocID="{2CFE9091-0652-4F91-B585-56B427CB4899}" presName="sibTrans" presStyleCnt="0"/>
      <dgm:spPr/>
    </dgm:pt>
    <dgm:pt modelId="{15408DA8-17F6-49EB-B430-AB8F3BD86CC8}" type="pres">
      <dgm:prSet presAssocID="{40B26B62-12C0-49E6-8BAF-1500E22FC3AA}" presName="textNode" presStyleLbl="node1" presStyleIdx="2" presStyleCnt="5" custScaleX="130313" custScaleY="116071" custLinFactNeighborX="-34865" custLinFactNeighborY="-1157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96F6AA0-3D2E-44EB-A957-86F26B91668C}" type="pres">
      <dgm:prSet presAssocID="{7D13E1FC-23D2-4A8A-A11F-66C5BCF80C35}" presName="sibTrans" presStyleCnt="0"/>
      <dgm:spPr/>
    </dgm:pt>
    <dgm:pt modelId="{E9B10E39-FFE9-4588-8A69-3ED304F20A17}" type="pres">
      <dgm:prSet presAssocID="{C32B4833-80E1-420F-AC80-C5AF5ADAACDE}" presName="textNode" presStyleLbl="node1" presStyleIdx="3" presStyleCnt="5" custScaleX="148812" custScaleY="116071" custLinFactNeighborX="7714" custLinFactNeighborY="-1157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D590DB1-A46B-426C-B4B4-F6A9C20F7EEA}" type="pres">
      <dgm:prSet presAssocID="{20339FAA-F6DF-4054-BC51-9340FD78B92B}" presName="sibTrans" presStyleCnt="0"/>
      <dgm:spPr/>
    </dgm:pt>
    <dgm:pt modelId="{07A1D1AC-0F5B-4A6B-98DF-2B9A8B16B2AD}" type="pres">
      <dgm:prSet presAssocID="{13F34C50-AC81-487E-8999-3970EF5F1C1D}" presName="textNode" presStyleLbl="node1" presStyleIdx="4" presStyleCnt="5" custScaleX="115713" custScaleY="116071" custLinFactNeighborX="-5096" custLinFactNeighborY="-761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C4DBD150-475F-444A-A498-6F9255290F9B}" srcId="{7B97B499-58D4-43FB-BEC0-AB3498F02985}" destId="{C32B4833-80E1-420F-AC80-C5AF5ADAACDE}" srcOrd="3" destOrd="0" parTransId="{41AC730D-216F-4ADE-9D9E-0422AAB1CD69}" sibTransId="{20339FAA-F6DF-4054-BC51-9340FD78B92B}"/>
    <dgm:cxn modelId="{D254B576-8B0E-411E-A304-71A9F91AD46E}" type="presOf" srcId="{13F34C50-AC81-487E-8999-3970EF5F1C1D}" destId="{07A1D1AC-0F5B-4A6B-98DF-2B9A8B16B2AD}" srcOrd="0" destOrd="0" presId="urn:microsoft.com/office/officeart/2005/8/layout/hProcess9"/>
    <dgm:cxn modelId="{44884460-E9B5-49AF-B45A-C67B5E47B93A}" type="presOf" srcId="{C32B4833-80E1-420F-AC80-C5AF5ADAACDE}" destId="{E9B10E39-FFE9-4588-8A69-3ED304F20A17}" srcOrd="0" destOrd="0" presId="urn:microsoft.com/office/officeart/2005/8/layout/hProcess9"/>
    <dgm:cxn modelId="{512E8382-729C-49FC-A360-3495406757F5}" type="presOf" srcId="{3EB22189-CC87-4020-B626-25968494A3AC}" destId="{11A7CD28-70B7-4FC9-A9C9-B9302473DE1B}" srcOrd="0" destOrd="0" presId="urn:microsoft.com/office/officeart/2005/8/layout/hProcess9"/>
    <dgm:cxn modelId="{5DDDC400-B15C-47AF-B589-29016ABFADFC}" type="presOf" srcId="{40B26B62-12C0-49E6-8BAF-1500E22FC3AA}" destId="{15408DA8-17F6-49EB-B430-AB8F3BD86CC8}" srcOrd="0" destOrd="0" presId="urn:microsoft.com/office/officeart/2005/8/layout/hProcess9"/>
    <dgm:cxn modelId="{464D41B1-5D32-45CB-A6DF-CFA452DAA278}" type="presOf" srcId="{22C58E5B-CC7F-49D9-BE5A-C3CBF8E906FB}" destId="{3C739057-ED0D-4F88-83C5-71F373EC0C3B}" srcOrd="0" destOrd="0" presId="urn:microsoft.com/office/officeart/2005/8/layout/hProcess9"/>
    <dgm:cxn modelId="{488A0000-EA57-4BB7-BDE7-B85944604C73}" srcId="{7B97B499-58D4-43FB-BEC0-AB3498F02985}" destId="{40B26B62-12C0-49E6-8BAF-1500E22FC3AA}" srcOrd="2" destOrd="0" parTransId="{8360CAF5-4AC4-4A6E-BA8B-3BFCC7A2E361}" sibTransId="{7D13E1FC-23D2-4A8A-A11F-66C5BCF80C35}"/>
    <dgm:cxn modelId="{C2FB2304-10DF-41BE-87CF-7AF327F30278}" type="presOf" srcId="{7B97B499-58D4-43FB-BEC0-AB3498F02985}" destId="{BF937526-8736-4671-B791-6C914C16FDE7}" srcOrd="0" destOrd="0" presId="urn:microsoft.com/office/officeart/2005/8/layout/hProcess9"/>
    <dgm:cxn modelId="{A1956848-5B6F-47FA-AC77-2B4E2C3341DA}" srcId="{7B97B499-58D4-43FB-BEC0-AB3498F02985}" destId="{22C58E5B-CC7F-49D9-BE5A-C3CBF8E906FB}" srcOrd="0" destOrd="0" parTransId="{D3CF7189-812C-487D-BFB9-82914DB0D68C}" sibTransId="{A12E6FFC-968B-4CCA-94A9-76280BB63C8C}"/>
    <dgm:cxn modelId="{C6E39975-AFA5-4300-B3C8-6278F9B6B2D7}" srcId="{7B97B499-58D4-43FB-BEC0-AB3498F02985}" destId="{13F34C50-AC81-487E-8999-3970EF5F1C1D}" srcOrd="4" destOrd="0" parTransId="{F98453E2-B029-48C4-8887-C0BB82DB2A2D}" sibTransId="{3F740F8A-B894-43D8-9F04-C33976C8C4F2}"/>
    <dgm:cxn modelId="{2640825B-600A-4822-BB2D-6D0A9AE11A54}" srcId="{7B97B499-58D4-43FB-BEC0-AB3498F02985}" destId="{3EB22189-CC87-4020-B626-25968494A3AC}" srcOrd="1" destOrd="0" parTransId="{3EEE40C7-9842-49FD-B722-80110280E788}" sibTransId="{2CFE9091-0652-4F91-B585-56B427CB4899}"/>
    <dgm:cxn modelId="{6F3A49AA-56AD-492A-8F50-4318B10F4F17}" type="presParOf" srcId="{BF937526-8736-4671-B791-6C914C16FDE7}" destId="{FA2DE0D0-31FF-4966-BFB9-D058BB515D08}" srcOrd="0" destOrd="0" presId="urn:microsoft.com/office/officeart/2005/8/layout/hProcess9"/>
    <dgm:cxn modelId="{C0ED9D05-979F-43F5-9CC0-1818D368AB36}" type="presParOf" srcId="{BF937526-8736-4671-B791-6C914C16FDE7}" destId="{222FD6E7-BEFD-4B5C-B783-830DFB7547B1}" srcOrd="1" destOrd="0" presId="urn:microsoft.com/office/officeart/2005/8/layout/hProcess9"/>
    <dgm:cxn modelId="{B7D3D381-3E78-44B9-B07F-FC312F7F87D5}" type="presParOf" srcId="{222FD6E7-BEFD-4B5C-B783-830DFB7547B1}" destId="{3C739057-ED0D-4F88-83C5-71F373EC0C3B}" srcOrd="0" destOrd="0" presId="urn:microsoft.com/office/officeart/2005/8/layout/hProcess9"/>
    <dgm:cxn modelId="{FA093D3B-6632-4115-9637-303780990E87}" type="presParOf" srcId="{222FD6E7-BEFD-4B5C-B783-830DFB7547B1}" destId="{DEE3D1AC-D5DE-4948-BB10-4B21C5919103}" srcOrd="1" destOrd="0" presId="urn:microsoft.com/office/officeart/2005/8/layout/hProcess9"/>
    <dgm:cxn modelId="{B65F942F-EE52-4907-B801-4FFE531C6706}" type="presParOf" srcId="{222FD6E7-BEFD-4B5C-B783-830DFB7547B1}" destId="{11A7CD28-70B7-4FC9-A9C9-B9302473DE1B}" srcOrd="2" destOrd="0" presId="urn:microsoft.com/office/officeart/2005/8/layout/hProcess9"/>
    <dgm:cxn modelId="{91447701-91DD-4FEC-8A88-1AB5EBB8FF94}" type="presParOf" srcId="{222FD6E7-BEFD-4B5C-B783-830DFB7547B1}" destId="{38EBAA7D-C422-4959-AED8-FFD0A66D7EA5}" srcOrd="3" destOrd="0" presId="urn:microsoft.com/office/officeart/2005/8/layout/hProcess9"/>
    <dgm:cxn modelId="{0A773D8E-FE4D-4074-AFC2-31CB23C7C636}" type="presParOf" srcId="{222FD6E7-BEFD-4B5C-B783-830DFB7547B1}" destId="{15408DA8-17F6-49EB-B430-AB8F3BD86CC8}" srcOrd="4" destOrd="0" presId="urn:microsoft.com/office/officeart/2005/8/layout/hProcess9"/>
    <dgm:cxn modelId="{C0BDCDE2-AEA9-47B0-AFCA-8F05EBCB4CBD}" type="presParOf" srcId="{222FD6E7-BEFD-4B5C-B783-830DFB7547B1}" destId="{F96F6AA0-3D2E-44EB-A957-86F26B91668C}" srcOrd="5" destOrd="0" presId="urn:microsoft.com/office/officeart/2005/8/layout/hProcess9"/>
    <dgm:cxn modelId="{E2D73F77-774B-4FDD-9A7E-AEA3E56861EA}" type="presParOf" srcId="{222FD6E7-BEFD-4B5C-B783-830DFB7547B1}" destId="{E9B10E39-FFE9-4588-8A69-3ED304F20A17}" srcOrd="6" destOrd="0" presId="urn:microsoft.com/office/officeart/2005/8/layout/hProcess9"/>
    <dgm:cxn modelId="{0C42CCCA-8795-4857-A2BC-1507F7D6506C}" type="presParOf" srcId="{222FD6E7-BEFD-4B5C-B783-830DFB7547B1}" destId="{7D590DB1-A46B-426C-B4B4-F6A9C20F7EEA}" srcOrd="7" destOrd="0" presId="urn:microsoft.com/office/officeart/2005/8/layout/hProcess9"/>
    <dgm:cxn modelId="{259F635B-C9BA-4ED1-ABD5-87B72F17EA30}" type="presParOf" srcId="{222FD6E7-BEFD-4B5C-B783-830DFB7547B1}" destId="{07A1D1AC-0F5B-4A6B-98DF-2B9A8B16B2AD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DE0D0-31FF-4966-BFB9-D058BB515D08}">
      <dsp:nvSpPr>
        <dsp:cNvPr id="0" name=""/>
        <dsp:cNvSpPr/>
      </dsp:nvSpPr>
      <dsp:spPr>
        <a:xfrm>
          <a:off x="4" y="0"/>
          <a:ext cx="8229595" cy="451370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739057-ED0D-4F88-83C5-71F373EC0C3B}">
      <dsp:nvSpPr>
        <dsp:cNvPr id="0" name=""/>
        <dsp:cNvSpPr/>
      </dsp:nvSpPr>
      <dsp:spPr>
        <a:xfrm>
          <a:off x="36126" y="1071562"/>
          <a:ext cx="1432053" cy="2095640"/>
        </a:xfrm>
        <a:prstGeom prst="roundRect">
          <a:avLst/>
        </a:prstGeom>
        <a:solidFill>
          <a:schemeClr val="bg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Acuerdo de las PARTES: Comunidad, Estado y Empresa.</a:t>
          </a:r>
          <a:endParaRPr lang="es-PE" sz="1400" b="1" kern="1200" dirty="0"/>
        </a:p>
      </dsp:txBody>
      <dsp:txXfrm>
        <a:off x="106033" y="1141469"/>
        <a:ext cx="1292239" cy="1955826"/>
      </dsp:txXfrm>
    </dsp:sp>
    <dsp:sp modelId="{11A7CD28-70B7-4FC9-A9C9-B9302473DE1B}">
      <dsp:nvSpPr>
        <dsp:cNvPr id="0" name=""/>
        <dsp:cNvSpPr/>
      </dsp:nvSpPr>
      <dsp:spPr>
        <a:xfrm>
          <a:off x="1615974" y="1000137"/>
          <a:ext cx="1443697" cy="2095640"/>
        </a:xfrm>
        <a:prstGeom prst="roundRect">
          <a:avLst/>
        </a:prstGeom>
        <a:solidFill>
          <a:schemeClr val="bg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Aprobación : Plan de Trabajo, reglamento</a:t>
          </a:r>
          <a:endParaRPr lang="es-PE" sz="1400" b="1" kern="1200" dirty="0"/>
        </a:p>
      </dsp:txBody>
      <dsp:txXfrm>
        <a:off x="1686449" y="1070612"/>
        <a:ext cx="1302747" cy="1954690"/>
      </dsp:txXfrm>
    </dsp:sp>
    <dsp:sp modelId="{15408DA8-17F6-49EB-B430-AB8F3BD86CC8}">
      <dsp:nvSpPr>
        <dsp:cNvPr id="0" name=""/>
        <dsp:cNvSpPr/>
      </dsp:nvSpPr>
      <dsp:spPr>
        <a:xfrm>
          <a:off x="3195822" y="1000137"/>
          <a:ext cx="1511237" cy="2095640"/>
        </a:xfrm>
        <a:prstGeom prst="roundRect">
          <a:avLst/>
        </a:prstGeom>
        <a:solidFill>
          <a:schemeClr val="bg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Implementar la capacitación y sensibilización a la población</a:t>
          </a:r>
          <a:endParaRPr lang="es-PE" sz="1400" b="1" kern="1200" dirty="0"/>
        </a:p>
      </dsp:txBody>
      <dsp:txXfrm>
        <a:off x="3269595" y="1073910"/>
        <a:ext cx="1363691" cy="1948094"/>
      </dsp:txXfrm>
    </dsp:sp>
    <dsp:sp modelId="{E9B10E39-FFE9-4588-8A69-3ED304F20A17}">
      <dsp:nvSpPr>
        <dsp:cNvPr id="0" name=""/>
        <dsp:cNvSpPr/>
      </dsp:nvSpPr>
      <dsp:spPr>
        <a:xfrm>
          <a:off x="4982641" y="1000137"/>
          <a:ext cx="1725770" cy="2095640"/>
        </a:xfrm>
        <a:prstGeom prst="roundRect">
          <a:avLst/>
        </a:prstGeom>
        <a:solidFill>
          <a:schemeClr val="bg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Implementación del Plan de trabajo (monitoreos)</a:t>
          </a:r>
          <a:endParaRPr lang="es-PE" sz="1400" b="1" kern="1200" dirty="0"/>
        </a:p>
      </dsp:txBody>
      <dsp:txXfrm>
        <a:off x="5066886" y="1084382"/>
        <a:ext cx="1557280" cy="1927150"/>
      </dsp:txXfrm>
    </dsp:sp>
    <dsp:sp modelId="{07A1D1AC-0F5B-4A6B-98DF-2B9A8B16B2AD}">
      <dsp:nvSpPr>
        <dsp:cNvPr id="0" name=""/>
        <dsp:cNvSpPr/>
      </dsp:nvSpPr>
      <dsp:spPr>
        <a:xfrm>
          <a:off x="6876935" y="1071562"/>
          <a:ext cx="1341921" cy="2095640"/>
        </a:xfrm>
        <a:prstGeom prst="roundRect">
          <a:avLst/>
        </a:prstGeom>
        <a:solidFill>
          <a:schemeClr val="bg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Difusión  de resultados del monitoreo</a:t>
          </a:r>
          <a:endParaRPr lang="es-PE" sz="1400" b="1" kern="1200" dirty="0"/>
        </a:p>
      </dsp:txBody>
      <dsp:txXfrm>
        <a:off x="6942442" y="1137069"/>
        <a:ext cx="1210907" cy="1964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D09E2-0C6F-4EF5-ADE4-E39A22F57528}" type="datetimeFigureOut">
              <a:rPr lang="es-AR" smtClean="0"/>
              <a:t>14/05/2014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EB7CB-B4F0-4C88-836C-357813A4CAC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92657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AR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FD57C2-0C23-4941-B152-30A3555D5BF3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12481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EB7CB-B4F0-4C88-836C-357813A4CACB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14820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3FF4-015E-41B4-8386-F388EFDBFAB8}" type="datetimeFigureOut">
              <a:rPr lang="es-AR" smtClean="0"/>
              <a:t>14/05/2014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12EE-AA94-46D6-9CC2-319589ABDC3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20280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3FF4-015E-41B4-8386-F388EFDBFAB8}" type="datetimeFigureOut">
              <a:rPr lang="es-AR" smtClean="0"/>
              <a:t>14/05/2014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12EE-AA94-46D6-9CC2-319589ABDC3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01877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3FF4-015E-41B4-8386-F388EFDBFAB8}" type="datetimeFigureOut">
              <a:rPr lang="es-AR" smtClean="0"/>
              <a:t>14/05/2014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12EE-AA94-46D6-9CC2-319589ABDC3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8179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3FF4-015E-41B4-8386-F388EFDBFAB8}" type="datetimeFigureOut">
              <a:rPr lang="es-AR" smtClean="0"/>
              <a:t>14/05/2014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12EE-AA94-46D6-9CC2-319589ABDC3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908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3FF4-015E-41B4-8386-F388EFDBFAB8}" type="datetimeFigureOut">
              <a:rPr lang="es-AR" smtClean="0"/>
              <a:t>14/05/2014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12EE-AA94-46D6-9CC2-319589ABDC3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4749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3FF4-015E-41B4-8386-F388EFDBFAB8}" type="datetimeFigureOut">
              <a:rPr lang="es-AR" smtClean="0"/>
              <a:t>14/05/2014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12EE-AA94-46D6-9CC2-319589ABDC3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3840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3FF4-015E-41B4-8386-F388EFDBFAB8}" type="datetimeFigureOut">
              <a:rPr lang="es-AR" smtClean="0"/>
              <a:t>14/05/2014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12EE-AA94-46D6-9CC2-319589ABDC3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2132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3FF4-015E-41B4-8386-F388EFDBFAB8}" type="datetimeFigureOut">
              <a:rPr lang="es-AR" smtClean="0"/>
              <a:t>14/05/2014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12EE-AA94-46D6-9CC2-319589ABDC3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41515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3FF4-015E-41B4-8386-F388EFDBFAB8}" type="datetimeFigureOut">
              <a:rPr lang="es-AR" smtClean="0"/>
              <a:t>14/05/2014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12EE-AA94-46D6-9CC2-319589ABDC3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50478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3FF4-015E-41B4-8386-F388EFDBFAB8}" type="datetimeFigureOut">
              <a:rPr lang="es-AR" smtClean="0"/>
              <a:t>14/05/2014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12EE-AA94-46D6-9CC2-319589ABDC3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66104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3FF4-015E-41B4-8386-F388EFDBFAB8}" type="datetimeFigureOut">
              <a:rPr lang="es-AR" smtClean="0"/>
              <a:t>14/05/2014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12EE-AA94-46D6-9CC2-319589ABDC3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18223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53FF4-015E-41B4-8386-F388EFDBFAB8}" type="datetimeFigureOut">
              <a:rPr lang="es-AR" smtClean="0"/>
              <a:t>14/05/2014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412EE-AA94-46D6-9CC2-319589ABDC3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1216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5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01" y="2420888"/>
            <a:ext cx="7117180" cy="1780428"/>
          </a:xfrm>
        </p:spPr>
        <p:txBody>
          <a:bodyPr/>
          <a:lstStyle/>
          <a:p>
            <a:pPr algn="ctr"/>
            <a:r>
              <a:rPr lang="es-P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Monitoreos Ambientales Participativos en calidad de Aguas</a:t>
            </a:r>
            <a:endParaRPr lang="es-A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43808" y="5517232"/>
            <a:ext cx="6108101" cy="1117687"/>
          </a:xfrm>
        </p:spPr>
        <p:txBody>
          <a:bodyPr>
            <a:normAutofit/>
          </a:bodyPr>
          <a:lstStyle/>
          <a:p>
            <a:pPr algn="r"/>
            <a:r>
              <a:rPr lang="es-P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Jorge Béjar Apaza</a:t>
            </a:r>
          </a:p>
          <a:p>
            <a:pPr algn="r"/>
            <a:r>
              <a:rPr lang="es-P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LIDES CONSULTORES</a:t>
            </a:r>
          </a:p>
          <a:p>
            <a:pPr algn="r"/>
            <a:r>
              <a:rPr lang="es-P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Mayo 2014</a:t>
            </a:r>
            <a:endParaRPr lang="es-A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823" r="76491" b="68724"/>
          <a:stretch/>
        </p:blipFill>
        <p:spPr bwMode="auto">
          <a:xfrm>
            <a:off x="251519" y="88743"/>
            <a:ext cx="1368153" cy="6989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88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1530350" y="1052513"/>
            <a:ext cx="7613650" cy="0"/>
          </a:xfrm>
          <a:prstGeom prst="line">
            <a:avLst/>
          </a:prstGeom>
          <a:ln>
            <a:solidFill>
              <a:srgbClr val="0046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651" name="1 CuadroTexto"/>
          <p:cNvSpPr txBox="1">
            <a:spLocks noChangeArrowheads="1"/>
          </p:cNvSpPr>
          <p:nvPr/>
        </p:nvSpPr>
        <p:spPr bwMode="auto">
          <a:xfrm>
            <a:off x="128588" y="149225"/>
            <a:ext cx="8836025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Paso  3.   Implementar </a:t>
            </a:r>
            <a:r>
              <a:rPr lang="es-PE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s-PE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la capacitación</a:t>
            </a:r>
          </a:p>
        </p:txBody>
      </p:sp>
      <p:sp>
        <p:nvSpPr>
          <p:cNvPr id="19466" name="1 CuadroTexto"/>
          <p:cNvSpPr txBox="1">
            <a:spLocks noChangeArrowheads="1"/>
          </p:cNvSpPr>
          <p:nvPr/>
        </p:nvSpPr>
        <p:spPr bwMode="auto">
          <a:xfrm>
            <a:off x="344488" y="3644900"/>
            <a:ext cx="8620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PE" b="1" dirty="0" smtClean="0">
                <a:solidFill>
                  <a:srgbClr val="002060"/>
                </a:solidFill>
                <a:latin typeface="Calibri" pitchFamily="34" charset="0"/>
              </a:rPr>
              <a:t>CAPACITACIONES: con Instituciones privadas, ALA, MINEM, OEFA, </a:t>
            </a:r>
            <a:r>
              <a:rPr lang="es-PE" b="1" dirty="0" err="1" smtClean="0">
                <a:solidFill>
                  <a:srgbClr val="002060"/>
                </a:solidFill>
                <a:latin typeface="Calibri" pitchFamily="34" charset="0"/>
              </a:rPr>
              <a:t>ONGs</a:t>
            </a:r>
            <a:r>
              <a:rPr lang="es-PE" b="1" dirty="0" smtClean="0">
                <a:solidFill>
                  <a:srgbClr val="002060"/>
                </a:solidFill>
                <a:latin typeface="Calibri" pitchFamily="34" charset="0"/>
              </a:rPr>
              <a:t>, Universidades</a:t>
            </a:r>
            <a:endParaRPr lang="es-PE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2050" name="Picture 2" descr="D:\L A B O R  2 0 1 1\PROYECTOS  EN  CURSO\MINERIA\MONITOREO AMBIENTAL PARTICIPATIVO\ORCOPAMPA\Graficos\TECSUP\100_04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27" y="1484312"/>
            <a:ext cx="2688926" cy="201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L A B O R  2 0 1 1\PROYECTOS  EN  CURSO\MINERIA\MONITOREO AMBIENTAL PARTICIPATIVO\ORCOPAMPA\Graficos\TECSUP\100_05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23949"/>
            <a:ext cx="2849893" cy="213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L A B O R  2 0 1 1\PROYECTOS  EN  CURSO\MINERIA\MONITOREO AMBIENTAL PARTICIPATIVO\ORCOPAMPA\Graficos\TECSUP\100_05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616" y="4014232"/>
            <a:ext cx="3521968" cy="264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86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1692275" y="898525"/>
            <a:ext cx="7432675" cy="0"/>
          </a:xfrm>
          <a:prstGeom prst="line">
            <a:avLst/>
          </a:prstGeom>
          <a:ln>
            <a:solidFill>
              <a:srgbClr val="0046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771" name="1 CuadroTexto"/>
          <p:cNvSpPr txBox="1">
            <a:spLocks noChangeArrowheads="1"/>
          </p:cNvSpPr>
          <p:nvPr/>
        </p:nvSpPr>
        <p:spPr bwMode="auto">
          <a:xfrm>
            <a:off x="225280" y="110840"/>
            <a:ext cx="8640762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Paso  4.    Implementar el monitoreo de Campo</a:t>
            </a:r>
          </a:p>
        </p:txBody>
      </p:sp>
      <p:sp>
        <p:nvSpPr>
          <p:cNvPr id="32775" name="4 CuadroTexto"/>
          <p:cNvSpPr txBox="1">
            <a:spLocks noChangeArrowheads="1"/>
          </p:cNvSpPr>
          <p:nvPr/>
        </p:nvSpPr>
        <p:spPr bwMode="auto">
          <a:xfrm>
            <a:off x="3149600" y="1052736"/>
            <a:ext cx="2579688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 smtClean="0">
                <a:latin typeface="Calibri" pitchFamily="34" charset="0"/>
              </a:rPr>
              <a:t>Mediciones de Campo</a:t>
            </a:r>
          </a:p>
        </p:txBody>
      </p:sp>
      <p:sp>
        <p:nvSpPr>
          <p:cNvPr id="32776" name="16 CuadroTexto"/>
          <p:cNvSpPr txBox="1">
            <a:spLocks noChangeArrowheads="1"/>
          </p:cNvSpPr>
          <p:nvPr/>
        </p:nvSpPr>
        <p:spPr bwMode="auto">
          <a:xfrm>
            <a:off x="286689" y="908720"/>
            <a:ext cx="2292998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 smtClean="0">
                <a:solidFill>
                  <a:schemeClr val="tx2"/>
                </a:solidFill>
                <a:latin typeface="Calibri" pitchFamily="34" charset="0"/>
              </a:rPr>
              <a:t>Ubicar los Puntos Monitoreo</a:t>
            </a:r>
          </a:p>
        </p:txBody>
      </p:sp>
      <p:sp>
        <p:nvSpPr>
          <p:cNvPr id="32777" name="19 CuadroTexto"/>
          <p:cNvSpPr txBox="1">
            <a:spLocks noChangeArrowheads="1"/>
          </p:cNvSpPr>
          <p:nvPr/>
        </p:nvSpPr>
        <p:spPr bwMode="auto">
          <a:xfrm>
            <a:off x="6543675" y="4211638"/>
            <a:ext cx="2581275" cy="3381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 smtClean="0">
                <a:latin typeface="Calibri" pitchFamily="34" charset="0"/>
              </a:rPr>
              <a:t>Preservación muestras</a:t>
            </a:r>
          </a:p>
        </p:txBody>
      </p:sp>
      <p:sp>
        <p:nvSpPr>
          <p:cNvPr id="32778" name="20 CuadroTexto"/>
          <p:cNvSpPr txBox="1">
            <a:spLocks noChangeArrowheads="1"/>
          </p:cNvSpPr>
          <p:nvPr/>
        </p:nvSpPr>
        <p:spPr bwMode="auto">
          <a:xfrm>
            <a:off x="3491086" y="4211638"/>
            <a:ext cx="2305050" cy="33813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 smtClean="0">
                <a:latin typeface="Calibri" pitchFamily="34" charset="0"/>
              </a:rPr>
              <a:t>Formatos de custodia</a:t>
            </a:r>
          </a:p>
        </p:txBody>
      </p:sp>
      <p:sp>
        <p:nvSpPr>
          <p:cNvPr id="32779" name="2 Rectángulo"/>
          <p:cNvSpPr>
            <a:spLocks noChangeArrowheads="1"/>
          </p:cNvSpPr>
          <p:nvPr/>
        </p:nvSpPr>
        <p:spPr bwMode="auto">
          <a:xfrm>
            <a:off x="6720266" y="1052736"/>
            <a:ext cx="2065338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00" b="1" dirty="0" smtClean="0">
                <a:latin typeface="Calibri" pitchFamily="34" charset="0"/>
              </a:rPr>
              <a:t>Recojo de Muestras a laboratorio</a:t>
            </a:r>
            <a:endParaRPr lang="es-PE" sz="1600" b="1" dirty="0">
              <a:latin typeface="Calibri" pitchFamily="34" charset="0"/>
            </a:endParaRPr>
          </a:p>
        </p:txBody>
      </p:sp>
      <p:sp>
        <p:nvSpPr>
          <p:cNvPr id="32787" name="20 CuadroTexto"/>
          <p:cNvSpPr txBox="1">
            <a:spLocks noChangeArrowheads="1"/>
          </p:cNvSpPr>
          <p:nvPr/>
        </p:nvSpPr>
        <p:spPr bwMode="auto">
          <a:xfrm>
            <a:off x="107504" y="4149080"/>
            <a:ext cx="2581275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00" b="1" dirty="0" smtClean="0">
                <a:latin typeface="Calibri" pitchFamily="34" charset="0"/>
              </a:rPr>
              <a:t>Acondicionamiento Transporte</a:t>
            </a:r>
            <a:endParaRPr lang="es-ES" sz="1600" b="1" dirty="0" smtClean="0">
              <a:latin typeface="Calibri" pitchFamily="34" charset="0"/>
            </a:endParaRPr>
          </a:p>
        </p:txBody>
      </p:sp>
      <p:cxnSp>
        <p:nvCxnSpPr>
          <p:cNvPr id="34" name="33 Conector recto de flecha"/>
          <p:cNvCxnSpPr/>
          <p:nvPr/>
        </p:nvCxnSpPr>
        <p:spPr>
          <a:xfrm>
            <a:off x="8820150" y="1989138"/>
            <a:ext cx="0" cy="15843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A C T I V I D A D E S    2  0  1  2\MINERIA\Galaxy fotos\20121115_1018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1" y="1696446"/>
            <a:ext cx="2911687" cy="218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A C T I V I D A D E S    2  0  1  2\MINERIA\MONITOREOS AMBIENTALES\TAMBOMAYO TAPAY\I CAPACITACION\20121201_1017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943" y="1696446"/>
            <a:ext cx="2911687" cy="218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A C T I V I D A D E S    2  0  1  2\MINERIA\MONITOREOS AMBIENTALES\TAMBOMAYO TAPAY\I CAPACITACION\20121201_1101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227" y="1696446"/>
            <a:ext cx="2911687" cy="218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A C T I V I D A D E S    2  0  1  2\MINERIA\MONITOREOS AMBIENTALES\TAMBOMAYO TAPAY\I CAPACITACION\20121201_1222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047" y="4725144"/>
            <a:ext cx="2381679" cy="178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D:\FOTOS\cusco\DSC030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89" y="4725144"/>
            <a:ext cx="2619175" cy="174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956" y="4725144"/>
            <a:ext cx="2408228" cy="20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1 Rectángulo"/>
          <p:cNvSpPr/>
          <p:nvPr/>
        </p:nvSpPr>
        <p:spPr>
          <a:xfrm>
            <a:off x="54224" y="631085"/>
            <a:ext cx="6463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3" name="4 Rectángulo"/>
          <p:cNvSpPr/>
          <p:nvPr/>
        </p:nvSpPr>
        <p:spPr>
          <a:xfrm>
            <a:off x="2880698" y="714536"/>
            <a:ext cx="512539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2</a:t>
            </a:r>
          </a:p>
        </p:txBody>
      </p:sp>
      <p:sp>
        <p:nvSpPr>
          <p:cNvPr id="24" name="5 Rectángulo"/>
          <p:cNvSpPr/>
          <p:nvPr/>
        </p:nvSpPr>
        <p:spPr>
          <a:xfrm>
            <a:off x="6382409" y="773116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3</a:t>
            </a:r>
          </a:p>
        </p:txBody>
      </p:sp>
      <p:sp>
        <p:nvSpPr>
          <p:cNvPr id="25" name="6 Rectángulo"/>
          <p:cNvSpPr/>
          <p:nvPr/>
        </p:nvSpPr>
        <p:spPr>
          <a:xfrm>
            <a:off x="6305430" y="3817630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4</a:t>
            </a:r>
          </a:p>
        </p:txBody>
      </p:sp>
      <p:sp>
        <p:nvSpPr>
          <p:cNvPr id="26" name="7 Rectángulo"/>
          <p:cNvSpPr/>
          <p:nvPr/>
        </p:nvSpPr>
        <p:spPr>
          <a:xfrm>
            <a:off x="3192553" y="3880211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5</a:t>
            </a:r>
          </a:p>
        </p:txBody>
      </p:sp>
      <p:sp>
        <p:nvSpPr>
          <p:cNvPr id="27" name="7 Rectángulo"/>
          <p:cNvSpPr/>
          <p:nvPr/>
        </p:nvSpPr>
        <p:spPr>
          <a:xfrm>
            <a:off x="-47980" y="3845576"/>
            <a:ext cx="5902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6</a:t>
            </a:r>
            <a:endParaRPr lang="es-E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598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1414463" y="898525"/>
            <a:ext cx="7835900" cy="0"/>
          </a:xfrm>
          <a:prstGeom prst="line">
            <a:avLst/>
          </a:prstGeom>
          <a:ln>
            <a:solidFill>
              <a:srgbClr val="0046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796" name="2 Rectángulo"/>
          <p:cNvSpPr>
            <a:spLocks noChangeArrowheads="1"/>
          </p:cNvSpPr>
          <p:nvPr/>
        </p:nvSpPr>
        <p:spPr bwMode="auto">
          <a:xfrm>
            <a:off x="179512" y="1004368"/>
            <a:ext cx="8329612" cy="9556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5.	</a:t>
            </a:r>
            <a:r>
              <a:rPr lang="es-P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Evaluación y difusión </a:t>
            </a:r>
            <a:r>
              <a:rPr lang="es-P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 resultados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b="1" dirty="0">
              <a:latin typeface="Arial Black" pitchFamily="34" charset="0"/>
            </a:endParaRPr>
          </a:p>
        </p:txBody>
      </p:sp>
      <p:sp>
        <p:nvSpPr>
          <p:cNvPr id="6" name="4 CuadroTexto"/>
          <p:cNvSpPr txBox="1"/>
          <p:nvPr/>
        </p:nvSpPr>
        <p:spPr>
          <a:xfrm>
            <a:off x="23526" y="1971511"/>
            <a:ext cx="894096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PE" sz="2200" dirty="0" smtClean="0">
                <a:latin typeface="Arial Narrow" pitchFamily="34" charset="0"/>
              </a:rPr>
              <a:t>Parte Fundamental de los Comités de monitoreo: es la finalidad de todo.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PE" sz="2200" dirty="0" smtClean="0">
                <a:latin typeface="Arial Narrow" pitchFamily="34" charset="0"/>
              </a:rPr>
              <a:t>El Comité en sesión formal, evalúa los resultados del laboratorio CERTIFICADO y los puede aprobar.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PE" sz="2200" dirty="0" smtClean="0">
                <a:latin typeface="Arial Narrow" pitchFamily="34" charset="0"/>
              </a:rPr>
              <a:t>Intervienen: El Estado, la Empresa y las Comunidades con sus asesores.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PE" sz="2200" dirty="0" smtClean="0">
                <a:latin typeface="Arial Narrow" pitchFamily="34" charset="0"/>
              </a:rPr>
              <a:t>Aplicar la normatividad Vigente.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PE" sz="2200" dirty="0" smtClean="0">
                <a:latin typeface="Arial Narrow" pitchFamily="34" charset="0"/>
              </a:rPr>
              <a:t>Trasmitir la información a la población.</a:t>
            </a:r>
          </a:p>
        </p:txBody>
      </p:sp>
    </p:spTree>
    <p:extLst>
      <p:ext uri="{BB962C8B-B14F-4D97-AF65-F5344CB8AC3E}">
        <p14:creationId xmlns:p14="http://schemas.microsoft.com/office/powerpoint/2010/main" val="319072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11 Conector recto"/>
          <p:cNvCxnSpPr/>
          <p:nvPr/>
        </p:nvCxnSpPr>
        <p:spPr>
          <a:xfrm>
            <a:off x="1377950" y="696913"/>
            <a:ext cx="7837488" cy="0"/>
          </a:xfrm>
          <a:prstGeom prst="line">
            <a:avLst/>
          </a:prstGeom>
          <a:ln>
            <a:solidFill>
              <a:srgbClr val="0046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819" name="37 CuadroTexto"/>
          <p:cNvSpPr txBox="1">
            <a:spLocks noChangeArrowheads="1"/>
          </p:cNvSpPr>
          <p:nvPr/>
        </p:nvSpPr>
        <p:spPr bwMode="auto">
          <a:xfrm>
            <a:off x="765175" y="266700"/>
            <a:ext cx="8129588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CRITERIOS PARA LA EVALUACIÓN DE RESULTADOS</a:t>
            </a:r>
          </a:p>
        </p:txBody>
      </p:sp>
      <p:sp>
        <p:nvSpPr>
          <p:cNvPr id="7" name="4 CuadroTexto"/>
          <p:cNvSpPr txBox="1"/>
          <p:nvPr/>
        </p:nvSpPr>
        <p:spPr>
          <a:xfrm>
            <a:off x="23402" y="980728"/>
            <a:ext cx="8193855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b="1" dirty="0" smtClean="0">
                <a:latin typeface="Arial Narrow" pitchFamily="34" charset="0"/>
                <a:cs typeface="Times New Roman" pitchFamily="18" charset="0"/>
              </a:rPr>
              <a:t>APLICAR LA NORMATIVIDAD VIGENTE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b="1" dirty="0" smtClean="0">
                <a:latin typeface="Arial Narrow" pitchFamily="34" charset="0"/>
                <a:cs typeface="Times New Roman" pitchFamily="18" charset="0"/>
              </a:rPr>
              <a:t>Tener las Reglas claras; es  fundamental.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b="1" dirty="0" smtClean="0">
                <a:latin typeface="Arial Narrow" pitchFamily="34" charset="0"/>
                <a:cs typeface="Times New Roman" pitchFamily="18" charset="0"/>
              </a:rPr>
              <a:t>Es la forma de ganar confianzas mutuas.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b="1" dirty="0" smtClean="0">
                <a:latin typeface="Arial Narrow" pitchFamily="34" charset="0"/>
                <a:cs typeface="Times New Roman" pitchFamily="18" charset="0"/>
              </a:rPr>
              <a:t>Es la única forma de validar los resultados.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PE" b="1" dirty="0">
              <a:latin typeface="Arial Narrow" pitchFamily="34" charset="0"/>
              <a:cs typeface="Times New Roman" pitchFamily="18" charset="0"/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b="1" dirty="0" smtClean="0">
                <a:latin typeface="Arial Narrow" pitchFamily="34" charset="0"/>
                <a:cs typeface="Times New Roman" pitchFamily="18" charset="0"/>
              </a:rPr>
              <a:t>Normas aplicadas a la Calidad de Aguas: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PE" b="1" dirty="0" smtClean="0">
              <a:latin typeface="Arial Narrow" pitchFamily="34" charset="0"/>
              <a:cs typeface="Times New Roman" pitchFamily="18" charset="0"/>
            </a:endParaRPr>
          </a:p>
          <a:p>
            <a:pPr marL="742950" lvl="1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E" dirty="0" smtClean="0">
                <a:latin typeface="Arial Narrow" pitchFamily="34" charset="0"/>
                <a:cs typeface="Times New Roman" pitchFamily="18" charset="0"/>
              </a:rPr>
              <a:t>D.S </a:t>
            </a:r>
            <a:r>
              <a:rPr lang="es-PE" dirty="0">
                <a:latin typeface="Arial Narrow" pitchFamily="34" charset="0"/>
                <a:cs typeface="Times New Roman" pitchFamily="18" charset="0"/>
              </a:rPr>
              <a:t>Nº 002-2008-MINAM (30.07.2008)</a:t>
            </a:r>
          </a:p>
          <a:p>
            <a:pPr marL="742950" lvl="1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E" dirty="0">
                <a:latin typeface="Arial Narrow" pitchFamily="34" charset="0"/>
                <a:cs typeface="Times New Roman" pitchFamily="18" charset="0"/>
              </a:rPr>
              <a:t>D.S. Nº 023-2009-MINAM (19.12.2009)</a:t>
            </a:r>
          </a:p>
          <a:p>
            <a:pPr marL="742950" lvl="1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E" dirty="0">
                <a:latin typeface="Arial Narrow" pitchFamily="34" charset="0"/>
                <a:cs typeface="Times New Roman" pitchFamily="18" charset="0"/>
              </a:rPr>
              <a:t>R.J. Nº 202-2010-ANA (22.03.2010</a:t>
            </a:r>
            <a:r>
              <a:rPr lang="es-PE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): </a:t>
            </a:r>
            <a:r>
              <a:rPr lang="es-PE" b="1" i="1" dirty="0">
                <a:latin typeface="Arial Narrow" pitchFamily="34" charset="0"/>
              </a:rPr>
              <a:t>Categoría 3: Riego de vegetales y bebidas animales” - Parámetros para riego de vegetales de tallo bajo y tallo alto </a:t>
            </a:r>
            <a:endParaRPr lang="es-PE" b="1" i="1" dirty="0" smtClean="0">
              <a:latin typeface="Arial Narrow" pitchFamily="34" charset="0"/>
            </a:endParaRPr>
          </a:p>
          <a:p>
            <a:pPr marL="742950" lvl="1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E" dirty="0" smtClean="0">
                <a:latin typeface="Arial Narrow" pitchFamily="34" charset="0"/>
                <a:cs typeface="Times New Roman" pitchFamily="18" charset="0"/>
              </a:rPr>
              <a:t>R.J. N° 182-2011-ANA </a:t>
            </a:r>
            <a:endParaRPr lang="es-PE" dirty="0">
              <a:latin typeface="Arial Narrow" pitchFamily="34" charset="0"/>
              <a:cs typeface="Times New Roman" pitchFamily="18" charset="0"/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400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99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11 Conector recto"/>
          <p:cNvCxnSpPr/>
          <p:nvPr/>
        </p:nvCxnSpPr>
        <p:spPr>
          <a:xfrm>
            <a:off x="1314450" y="982663"/>
            <a:ext cx="7837488" cy="0"/>
          </a:xfrm>
          <a:prstGeom prst="line">
            <a:avLst/>
          </a:prstGeom>
          <a:ln>
            <a:solidFill>
              <a:srgbClr val="0046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843" name="37 CuadroTexto"/>
          <p:cNvSpPr txBox="1">
            <a:spLocks noChangeArrowheads="1"/>
          </p:cNvSpPr>
          <p:nvPr/>
        </p:nvSpPr>
        <p:spPr bwMode="auto">
          <a:xfrm>
            <a:off x="42863" y="44450"/>
            <a:ext cx="8974137" cy="8620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dirty="0" smtClean="0">
              <a:solidFill>
                <a:srgbClr val="0F56F5"/>
              </a:solidFill>
              <a:latin typeface="Arial Narrow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ESTÁNDARES NACIONALES DE CALIDAD AMBIENTAL PARA AGUA,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D.S. Nº002-2008-MINAM</a:t>
            </a:r>
          </a:p>
        </p:txBody>
      </p:sp>
      <p:sp>
        <p:nvSpPr>
          <p:cNvPr id="25604" name="6 Rectángulo"/>
          <p:cNvSpPr>
            <a:spLocks noChangeArrowheads="1"/>
          </p:cNvSpPr>
          <p:nvPr/>
        </p:nvSpPr>
        <p:spPr bwMode="auto">
          <a:xfrm>
            <a:off x="4067944" y="1583509"/>
            <a:ext cx="4572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s-PE" sz="1600" dirty="0">
                <a:latin typeface="Arial Narrow" pitchFamily="34" charset="0"/>
              </a:rPr>
              <a:t>El D.S.002-2008-MINAM reglamenta los Estándares de Calidad Ambiental </a:t>
            </a:r>
            <a:r>
              <a:rPr lang="es-PE" sz="1600" b="1" dirty="0">
                <a:latin typeface="Arial Narrow" pitchFamily="34" charset="0"/>
              </a:rPr>
              <a:t>para Agua </a:t>
            </a:r>
            <a:r>
              <a:rPr lang="es-PE" sz="1600" dirty="0">
                <a:latin typeface="Arial Narrow" pitchFamily="34" charset="0"/>
              </a:rPr>
              <a:t>indicando 4 categorías y 16 subcategorías que corresponden a usos específicos del agua y a diferentes ecosistemas acuáticos.</a:t>
            </a: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1" t="25584"/>
          <a:stretch>
            <a:fillRect/>
          </a:stretch>
        </p:blipFill>
        <p:spPr bwMode="auto">
          <a:xfrm>
            <a:off x="285750" y="1381249"/>
            <a:ext cx="307340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4211910"/>
            <a:ext cx="9144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18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991009" y="1970549"/>
            <a:ext cx="496855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 </a:t>
            </a:r>
          </a:p>
          <a:p>
            <a:pPr algn="r"/>
            <a:r>
              <a:rPr lang="es-PE" sz="2400" i="1" dirty="0" smtClean="0">
                <a:solidFill>
                  <a:srgbClr val="002060"/>
                </a:solidFill>
              </a:rPr>
              <a:t>Jorge Bejar Apaza</a:t>
            </a:r>
          </a:p>
          <a:p>
            <a:pPr algn="r"/>
            <a:endParaRPr lang="es-PE" sz="2400" dirty="0" smtClean="0">
              <a:solidFill>
                <a:srgbClr val="002060"/>
              </a:solidFill>
            </a:endParaRPr>
          </a:p>
          <a:p>
            <a:pPr algn="r"/>
            <a:r>
              <a:rPr lang="es-PE" sz="2400" dirty="0" smtClean="0">
                <a:solidFill>
                  <a:srgbClr val="002060"/>
                </a:solidFill>
              </a:rPr>
              <a:t>LIDES CONSULTORES</a:t>
            </a:r>
          </a:p>
          <a:p>
            <a:pPr algn="r"/>
            <a:r>
              <a:rPr lang="es-PE" sz="2400" dirty="0" smtClean="0">
                <a:solidFill>
                  <a:srgbClr val="002060"/>
                </a:solidFill>
              </a:rPr>
              <a:t>Mayo 2014 </a:t>
            </a:r>
            <a:endParaRPr lang="es-AR" sz="2400" dirty="0">
              <a:solidFill>
                <a:srgbClr val="002060"/>
              </a:solidFill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823" r="76491" b="68724"/>
          <a:stretch/>
        </p:blipFill>
        <p:spPr bwMode="auto">
          <a:xfrm>
            <a:off x="323528" y="4941168"/>
            <a:ext cx="2591725" cy="1324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95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1547813" y="765175"/>
            <a:ext cx="7589837" cy="0"/>
          </a:xfrm>
          <a:prstGeom prst="line">
            <a:avLst/>
          </a:prstGeom>
          <a:ln>
            <a:solidFill>
              <a:srgbClr val="0046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3" name="12 Rectángulo"/>
          <p:cNvSpPr>
            <a:spLocks noChangeArrowheads="1"/>
          </p:cNvSpPr>
          <p:nvPr/>
        </p:nvSpPr>
        <p:spPr bwMode="auto">
          <a:xfrm>
            <a:off x="185738" y="4442336"/>
            <a:ext cx="41529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PE" sz="2000" b="1" dirty="0" smtClean="0">
                <a:latin typeface="Arial Narrow" pitchFamily="34" charset="0"/>
              </a:rPr>
              <a:t>De acuerdo a la Autoridad Nacional del </a:t>
            </a:r>
            <a:r>
              <a:rPr lang="es-PE" sz="2000" b="1" dirty="0">
                <a:latin typeface="Arial Narrow" pitchFamily="34" charset="0"/>
              </a:rPr>
              <a:t>Agua </a:t>
            </a:r>
            <a:r>
              <a:rPr lang="es-PE" sz="2000" b="1" dirty="0" smtClean="0">
                <a:latin typeface="Arial Narrow" pitchFamily="34" charset="0"/>
              </a:rPr>
              <a:t>ANA, es parte de la GOBERNANZA </a:t>
            </a:r>
            <a:r>
              <a:rPr lang="es-PE" sz="2000" b="1" dirty="0">
                <a:latin typeface="Arial Narrow" pitchFamily="34" charset="0"/>
              </a:rPr>
              <a:t>HÍDRICA</a:t>
            </a:r>
            <a:r>
              <a:rPr lang="es-PE" sz="2000" b="1" dirty="0" smtClean="0">
                <a:latin typeface="Arial Narrow" pitchFamily="34" charset="0"/>
              </a:rPr>
              <a:t> </a:t>
            </a:r>
          </a:p>
          <a:p>
            <a:pPr algn="ctr"/>
            <a:endParaRPr lang="es-PE" sz="2000" b="1" dirty="0" smtClean="0">
              <a:latin typeface="Arial Narrow" pitchFamily="34" charset="0"/>
            </a:endParaRPr>
          </a:p>
          <a:p>
            <a:pPr algn="ctr"/>
            <a:r>
              <a:rPr lang="es-PE" sz="2000" b="1" dirty="0" smtClean="0">
                <a:latin typeface="Arial Narrow" pitchFamily="34" charset="0"/>
              </a:rPr>
              <a:t>Es más legitimo si se hace participativamente.</a:t>
            </a:r>
            <a:endParaRPr lang="es-ES" sz="2000" b="1" dirty="0">
              <a:latin typeface="Arial Narrow" pitchFamily="34" charset="0"/>
            </a:endParaRPr>
          </a:p>
        </p:txBody>
      </p:sp>
      <p:sp>
        <p:nvSpPr>
          <p:cNvPr id="22536" name="1 CuadroTexto"/>
          <p:cNvSpPr txBox="1">
            <a:spLocks noChangeArrowheads="1"/>
          </p:cNvSpPr>
          <p:nvPr/>
        </p:nvSpPr>
        <p:spPr bwMode="auto">
          <a:xfrm>
            <a:off x="185738" y="938734"/>
            <a:ext cx="4747338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MONITOREO PARTICIPATIVO DE LA CALIDAD DEL AGUA</a:t>
            </a:r>
          </a:p>
        </p:txBody>
      </p:sp>
      <p:sp>
        <p:nvSpPr>
          <p:cNvPr id="15369" name="5 Rectángulo"/>
          <p:cNvSpPr>
            <a:spLocks noChangeArrowheads="1"/>
          </p:cNvSpPr>
          <p:nvPr/>
        </p:nvSpPr>
        <p:spPr bwMode="auto">
          <a:xfrm>
            <a:off x="261938" y="2230810"/>
            <a:ext cx="4310062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PE" sz="2000" b="1" dirty="0">
                <a:solidFill>
                  <a:srgbClr val="002060"/>
                </a:solidFill>
                <a:latin typeface="Arial Narrow" pitchFamily="34" charset="0"/>
              </a:rPr>
              <a:t>“</a:t>
            </a:r>
            <a:r>
              <a:rPr lang="es-PE" sz="2000" b="1" dirty="0">
                <a:latin typeface="Arial Narrow" pitchFamily="34" charset="0"/>
              </a:rPr>
              <a:t>El monitoreo participativo proporciona un medio para profundizar el entendimiento público de lo que es un impacto aceptable versus lo que es un impacto inaceptable”.</a:t>
            </a:r>
          </a:p>
          <a:p>
            <a:pPr algn="r"/>
            <a:r>
              <a:rPr lang="es-PE" sz="1200" b="1" dirty="0">
                <a:latin typeface="Arial Narrow" pitchFamily="34" charset="0"/>
              </a:rPr>
              <a:t>Oficina del Asesor en Cumplimiento / Ombudsman 2008</a:t>
            </a:r>
            <a:r>
              <a:rPr lang="es-PE" sz="1200" b="1" dirty="0">
                <a:solidFill>
                  <a:srgbClr val="002060"/>
                </a:solidFill>
                <a:latin typeface="Arial Narrow" pitchFamily="34" charset="0"/>
              </a:rPr>
              <a:t>.</a:t>
            </a:r>
          </a:p>
        </p:txBody>
      </p:sp>
      <p:pic>
        <p:nvPicPr>
          <p:cNvPr id="1027" name="Picture 3" descr="D:\A C T I V I D A D E S    2  0  1  3\MINERÍA\Monitoreos\Graficos\Tambomayo\DSC014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51058"/>
            <a:ext cx="3779912" cy="283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823" r="76491" b="68724"/>
          <a:stretch/>
        </p:blipFill>
        <p:spPr bwMode="auto">
          <a:xfrm>
            <a:off x="297028" y="81489"/>
            <a:ext cx="1101124" cy="562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361" y="1105341"/>
            <a:ext cx="3483119" cy="261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81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764704"/>
            <a:ext cx="7858125" cy="589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38"/>
            <a:ext cx="8229600" cy="10715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PE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participar en un monitoreo participativo debemos saber responder las siguientes preguntas:</a:t>
            </a:r>
            <a:endParaRPr lang="es-PE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7638" y="3929063"/>
            <a:ext cx="4329112" cy="2786062"/>
          </a:xfrm>
        </p:spPr>
        <p:txBody>
          <a:bodyPr>
            <a:normAutofit/>
          </a:bodyPr>
          <a:lstStyle/>
          <a:p>
            <a:pPr lvl="1" eaLnBrk="1" hangingPunct="1"/>
            <a:r>
              <a:rPr lang="es-PE" altLang="es-AR" sz="2800" b="1" dirty="0" smtClean="0">
                <a:solidFill>
                  <a:schemeClr val="bg1"/>
                </a:solidFill>
              </a:rPr>
              <a:t>Por qué monitorear?</a:t>
            </a:r>
          </a:p>
          <a:p>
            <a:pPr lvl="1" eaLnBrk="1" hangingPunct="1"/>
            <a:r>
              <a:rPr lang="es-PE" altLang="es-AR" sz="2800" b="1" dirty="0" smtClean="0">
                <a:solidFill>
                  <a:schemeClr val="bg1"/>
                </a:solidFill>
              </a:rPr>
              <a:t>Qué monitorear?</a:t>
            </a:r>
          </a:p>
          <a:p>
            <a:pPr lvl="1" eaLnBrk="1" hangingPunct="1"/>
            <a:r>
              <a:rPr lang="es-PE" altLang="es-AR" sz="2800" b="1" dirty="0" smtClean="0">
                <a:solidFill>
                  <a:schemeClr val="bg1"/>
                </a:solidFill>
              </a:rPr>
              <a:t>Quién monitoreará?</a:t>
            </a:r>
          </a:p>
          <a:p>
            <a:pPr lvl="1" eaLnBrk="1" hangingPunct="1"/>
            <a:r>
              <a:rPr lang="es-PE" altLang="es-AR" sz="2800" b="1" dirty="0" smtClean="0">
                <a:solidFill>
                  <a:schemeClr val="bg1"/>
                </a:solidFill>
              </a:rPr>
              <a:t>Dónde monitorear?</a:t>
            </a:r>
          </a:p>
          <a:p>
            <a:pPr lvl="1" eaLnBrk="1" hangingPunct="1"/>
            <a:r>
              <a:rPr lang="es-PE" altLang="es-AR" sz="2800" b="1" dirty="0" smtClean="0">
                <a:solidFill>
                  <a:schemeClr val="bg1"/>
                </a:solidFill>
              </a:rPr>
              <a:t>Cuándo monitorear?</a:t>
            </a:r>
          </a:p>
        </p:txBody>
      </p:sp>
    </p:spTree>
    <p:extLst>
      <p:ext uri="{BB962C8B-B14F-4D97-AF65-F5344CB8AC3E}">
        <p14:creationId xmlns:p14="http://schemas.microsoft.com/office/powerpoint/2010/main" val="38344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6709" y="764704"/>
            <a:ext cx="7125113" cy="9244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P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debemos saber antes del Monitoreo? </a:t>
            </a:r>
            <a:endParaRPr lang="es-P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3400" y="2336873"/>
            <a:ext cx="8503096" cy="3599316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E" sz="3300" dirty="0" smtClean="0"/>
              <a:t>Tener claro cuáles son nuestros objetivos de monitorear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E" sz="3300" dirty="0" smtClean="0"/>
              <a:t>Conocer las actividades de la Empresa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E" sz="3300" dirty="0" smtClean="0"/>
              <a:t>¿Qué parámetros vamos a medir? agua, aire, suelos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E" sz="3300" dirty="0" smtClean="0"/>
              <a:t>Definir Frecuencia de monitoreos; ¿cuantas veces al año?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E" sz="3300" dirty="0" smtClean="0"/>
              <a:t>¿Dónde tomamos las muestras? Consultar con el ALA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E" sz="3300" dirty="0" smtClean="0"/>
              <a:t>¿Cómo elegir el Laboratorio?</a:t>
            </a:r>
          </a:p>
          <a:p>
            <a:pPr>
              <a:defRPr/>
            </a:pPr>
            <a:r>
              <a:rPr lang="es-PE" sz="3300" dirty="0" smtClean="0"/>
              <a:t>¿Qué mediciones haremos en campo </a:t>
            </a:r>
            <a:r>
              <a:rPr lang="es-PE" sz="3300" dirty="0"/>
              <a:t>?</a:t>
            </a:r>
            <a:endParaRPr lang="es-PE" sz="33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E" sz="3300" dirty="0" smtClean="0"/>
              <a:t>¿Qué análisis hacen en el laboratorio?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E" sz="3300" dirty="0" smtClean="0"/>
              <a:t>¿Cómo evaluar los resultados?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E" sz="3300" dirty="0" smtClean="0"/>
              <a:t>¿Cómo los difundimos? Que hacemos con los resultados?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PE" dirty="0" smtClean="0"/>
          </a:p>
        </p:txBody>
      </p:sp>
    </p:spTree>
    <p:extLst>
      <p:ext uri="{BB962C8B-B14F-4D97-AF65-F5344CB8AC3E}">
        <p14:creationId xmlns:p14="http://schemas.microsoft.com/office/powerpoint/2010/main" val="136594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1547813" y="765175"/>
            <a:ext cx="7589837" cy="0"/>
          </a:xfrm>
          <a:prstGeom prst="line">
            <a:avLst/>
          </a:prstGeom>
          <a:ln>
            <a:solidFill>
              <a:srgbClr val="0046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10" name="1 CuadroTexto"/>
          <p:cNvSpPr txBox="1">
            <a:spLocks noChangeArrowheads="1"/>
          </p:cNvSpPr>
          <p:nvPr/>
        </p:nvSpPr>
        <p:spPr bwMode="auto">
          <a:xfrm>
            <a:off x="558800" y="119063"/>
            <a:ext cx="8286750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 smtClean="0">
                <a:latin typeface="Calibri" pitchFamily="34" charset="0"/>
              </a:rPr>
              <a:t>Objetivos: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95536" y="749017"/>
            <a:ext cx="4603750" cy="56323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PE" sz="2400" dirty="0" smtClean="0">
                <a:latin typeface="Arial Narrow" pitchFamily="34" charset="0"/>
              </a:rPr>
              <a:t>Implementar en la práctica el monitoreo participativo sobre la calidad de aguas y verificar el cumplimiento de los compromisos ambientales asumidos por la Empresa.</a:t>
            </a:r>
            <a:endParaRPr lang="es-PE" sz="2400" dirty="0">
              <a:latin typeface="Arial Narrow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s-PE" sz="2400" dirty="0">
              <a:latin typeface="Arial Narrow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PE" sz="2400" dirty="0" smtClean="0">
                <a:latin typeface="Arial Narrow" pitchFamily="34" charset="0"/>
              </a:rPr>
              <a:t>Conocer participativamente: entre Estado, Sociedad Civil y la Empresa la calidad ambiental del entorno.</a:t>
            </a:r>
            <a:endParaRPr lang="es-PE" sz="2400" dirty="0">
              <a:latin typeface="Arial Narrow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2400" dirty="0">
              <a:latin typeface="Arial Narrow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PE" sz="2400" dirty="0" smtClean="0">
                <a:latin typeface="Arial Narrow" pitchFamily="34" charset="0"/>
              </a:rPr>
              <a:t>Lograr la participación ciudadana efectiva en el monitoreo y promover la </a:t>
            </a:r>
            <a:r>
              <a:rPr lang="es-PE" sz="2400" dirty="0">
                <a:latin typeface="Arial Narrow" pitchFamily="34" charset="0"/>
              </a:rPr>
              <a:t>confianza </a:t>
            </a:r>
            <a:r>
              <a:rPr lang="es-PE" sz="2400" dirty="0" smtClean="0">
                <a:latin typeface="Arial Narrow" pitchFamily="34" charset="0"/>
              </a:rPr>
              <a:t>entre los actores de la cuenca.</a:t>
            </a:r>
            <a:endParaRPr lang="es-PE" dirty="0">
              <a:latin typeface="+mn-lt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823" r="76491" b="68724"/>
          <a:stretch/>
        </p:blipFill>
        <p:spPr bwMode="auto">
          <a:xfrm>
            <a:off x="251519" y="88743"/>
            <a:ext cx="1080121" cy="551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564" y="908720"/>
            <a:ext cx="2514199" cy="166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13" y="2852936"/>
            <a:ext cx="2406650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41168"/>
            <a:ext cx="2433502" cy="182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24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1414463" y="898525"/>
            <a:ext cx="7835900" cy="0"/>
          </a:xfrm>
          <a:prstGeom prst="line">
            <a:avLst/>
          </a:prstGeom>
          <a:ln>
            <a:solidFill>
              <a:srgbClr val="0046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56" name="1 CuadroTexto"/>
          <p:cNvSpPr txBox="1">
            <a:spLocks noChangeArrowheads="1"/>
          </p:cNvSpPr>
          <p:nvPr/>
        </p:nvSpPr>
        <p:spPr bwMode="auto">
          <a:xfrm>
            <a:off x="455009" y="468642"/>
            <a:ext cx="740727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PARA QUE EL MONITOREO PARTICIPATIVO?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36575" y="1916832"/>
            <a:ext cx="4414838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PE" sz="2400" dirty="0" smtClean="0">
                <a:latin typeface="Arial Narrow" pitchFamily="34" charset="0"/>
              </a:rPr>
              <a:t>Para tener información sobre </a:t>
            </a:r>
            <a:r>
              <a:rPr lang="es-PE" sz="2400" dirty="0">
                <a:latin typeface="Arial Narrow" pitchFamily="34" charset="0"/>
              </a:rPr>
              <a:t>la calidad del </a:t>
            </a:r>
            <a:r>
              <a:rPr lang="es-PE" sz="2400" dirty="0" smtClean="0">
                <a:latin typeface="Arial Narrow" pitchFamily="34" charset="0"/>
              </a:rPr>
              <a:t>agua, con la participación capacitada de los miembros del Comité.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PE" sz="2400" dirty="0">
                <a:latin typeface="Arial Narrow" pitchFamily="34" charset="0"/>
              </a:rPr>
              <a:t>C</a:t>
            </a:r>
            <a:r>
              <a:rPr lang="es-PE" sz="2400" dirty="0" smtClean="0">
                <a:latin typeface="Arial Narrow" pitchFamily="34" charset="0"/>
              </a:rPr>
              <a:t>onocer los </a:t>
            </a:r>
            <a:r>
              <a:rPr lang="es-PE" sz="2400" dirty="0">
                <a:latin typeface="Arial Narrow" pitchFamily="34" charset="0"/>
              </a:rPr>
              <a:t>impactos generados por las actividades socio económicas</a:t>
            </a:r>
            <a:r>
              <a:rPr lang="es-PE" sz="24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.</a:t>
            </a:r>
            <a:endParaRPr lang="es-ES" sz="2400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7413" name="12 Rectángulo"/>
          <p:cNvSpPr>
            <a:spLocks noChangeArrowheads="1"/>
          </p:cNvSpPr>
          <p:nvPr/>
        </p:nvSpPr>
        <p:spPr bwMode="auto">
          <a:xfrm>
            <a:off x="428625" y="4658360"/>
            <a:ext cx="45021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400" dirty="0" smtClean="0">
                <a:latin typeface="Arial Narrow" pitchFamily="34" charset="0"/>
              </a:rPr>
              <a:t>Para </a:t>
            </a:r>
            <a:r>
              <a:rPr lang="es-PE" sz="2400" dirty="0">
                <a:latin typeface="Arial Narrow" pitchFamily="34" charset="0"/>
              </a:rPr>
              <a:t>determinar si la calidad del agua </a:t>
            </a:r>
            <a:r>
              <a:rPr lang="es-PE" sz="2400" dirty="0" smtClean="0">
                <a:latin typeface="Arial Narrow" pitchFamily="34" charset="0"/>
              </a:rPr>
              <a:t>del río sirve  </a:t>
            </a:r>
            <a:r>
              <a:rPr lang="es-PE" sz="2400" dirty="0">
                <a:latin typeface="Arial Narrow" pitchFamily="34" charset="0"/>
              </a:rPr>
              <a:t>para satisfacer las necesidades de los usos existentes en la cuenca.</a:t>
            </a:r>
            <a:endParaRPr lang="es-ES" sz="2400" dirty="0">
              <a:latin typeface="Arial Narrow" pitchFamily="34" charset="0"/>
            </a:endParaRPr>
          </a:p>
        </p:txBody>
      </p:sp>
      <p:pic>
        <p:nvPicPr>
          <p:cNvPr id="2050" name="Picture 2" descr="D:\A C T I V I D A D E S    2  0  1  3\MINERÍA\Monitoreos\Graficos\Tambomayo\DSC014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34289"/>
            <a:ext cx="3515883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A C T I V I D A D E S    2  0  1  3\MINERÍA\Monitoreos\Graficos\Tambomayo\DSC014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49080"/>
            <a:ext cx="3515883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8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148708"/>
              </p:ext>
            </p:extLst>
          </p:nvPr>
        </p:nvGraphicFramePr>
        <p:xfrm>
          <a:off x="457200" y="571480"/>
          <a:ext cx="8229600" cy="4513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Rectángulo"/>
          <p:cNvSpPr/>
          <p:nvPr/>
        </p:nvSpPr>
        <p:spPr>
          <a:xfrm>
            <a:off x="928662" y="785794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1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714612" y="714356"/>
            <a:ext cx="512539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2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286248" y="714356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3</a:t>
            </a:r>
          </a:p>
        </p:txBody>
      </p:sp>
      <p:sp>
        <p:nvSpPr>
          <p:cNvPr id="7" name="6 Rectángulo"/>
          <p:cNvSpPr/>
          <p:nvPr/>
        </p:nvSpPr>
        <p:spPr>
          <a:xfrm>
            <a:off x="6072198" y="714356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4</a:t>
            </a:r>
          </a:p>
        </p:txBody>
      </p:sp>
      <p:sp>
        <p:nvSpPr>
          <p:cNvPr id="8" name="7 Rectángulo"/>
          <p:cNvSpPr/>
          <p:nvPr/>
        </p:nvSpPr>
        <p:spPr>
          <a:xfrm>
            <a:off x="7786710" y="785794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5</a:t>
            </a:r>
          </a:p>
        </p:txBody>
      </p:sp>
      <p:sp>
        <p:nvSpPr>
          <p:cNvPr id="18440" name="20 CuadroTexto"/>
          <p:cNvSpPr txBox="1">
            <a:spLocks noChangeArrowheads="1"/>
          </p:cNvSpPr>
          <p:nvPr/>
        </p:nvSpPr>
        <p:spPr bwMode="auto">
          <a:xfrm>
            <a:off x="468313" y="4221088"/>
            <a:ext cx="1498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PE" sz="1400" b="1" dirty="0" smtClean="0">
                <a:latin typeface="Calibri" pitchFamily="34" charset="0"/>
              </a:rPr>
              <a:t>Las partes acuerdan conformar el Comité.</a:t>
            </a:r>
            <a:endParaRPr lang="es-PE" sz="1400" b="1" dirty="0">
              <a:latin typeface="Calibri" pitchFamily="34" charset="0"/>
            </a:endParaRPr>
          </a:p>
        </p:txBody>
      </p:sp>
      <p:sp>
        <p:nvSpPr>
          <p:cNvPr id="18441" name="22 CuadroTexto"/>
          <p:cNvSpPr txBox="1">
            <a:spLocks noChangeArrowheads="1"/>
          </p:cNvSpPr>
          <p:nvPr/>
        </p:nvSpPr>
        <p:spPr bwMode="auto">
          <a:xfrm>
            <a:off x="2209800" y="4346575"/>
            <a:ext cx="149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PE" sz="1400" b="1" dirty="0">
                <a:latin typeface="Calibri" pitchFamily="34" charset="0"/>
              </a:rPr>
              <a:t>Compromiso y </a:t>
            </a:r>
            <a:r>
              <a:rPr lang="es-PE" sz="1400" b="1" dirty="0" smtClean="0">
                <a:latin typeface="Calibri" pitchFamily="34" charset="0"/>
              </a:rPr>
              <a:t>aportes de </a:t>
            </a:r>
            <a:r>
              <a:rPr lang="es-PE" sz="1400" b="1" dirty="0">
                <a:latin typeface="Calibri" pitchFamily="34" charset="0"/>
              </a:rPr>
              <a:t>todos.</a:t>
            </a:r>
          </a:p>
        </p:txBody>
      </p:sp>
      <p:sp>
        <p:nvSpPr>
          <p:cNvPr id="18442" name="23 CuadroTexto"/>
          <p:cNvSpPr txBox="1">
            <a:spLocks noChangeArrowheads="1"/>
          </p:cNvSpPr>
          <p:nvPr/>
        </p:nvSpPr>
        <p:spPr bwMode="auto">
          <a:xfrm>
            <a:off x="3937000" y="4346575"/>
            <a:ext cx="149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PE" sz="1400" b="1" dirty="0" smtClean="0">
                <a:latin typeface="Calibri" pitchFamily="34" charset="0"/>
              </a:rPr>
              <a:t>Participación activa.</a:t>
            </a:r>
            <a:endParaRPr lang="es-PE" sz="1400" b="1" dirty="0">
              <a:latin typeface="Calibri" pitchFamily="34" charset="0"/>
            </a:endParaRPr>
          </a:p>
        </p:txBody>
      </p:sp>
      <p:sp>
        <p:nvSpPr>
          <p:cNvPr id="18443" name="24 CuadroTexto"/>
          <p:cNvSpPr txBox="1">
            <a:spLocks noChangeArrowheads="1"/>
          </p:cNvSpPr>
          <p:nvPr/>
        </p:nvSpPr>
        <p:spPr bwMode="auto">
          <a:xfrm>
            <a:off x="5538788" y="4349750"/>
            <a:ext cx="1498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PE" sz="1400" b="1" dirty="0" smtClean="0">
                <a:latin typeface="Calibri" pitchFamily="34" charset="0"/>
              </a:rPr>
              <a:t>Aplicar legislación vigente</a:t>
            </a:r>
            <a:endParaRPr lang="es-PE" sz="1400" b="1" dirty="0">
              <a:latin typeface="Calibri" pitchFamily="34" charset="0"/>
            </a:endParaRPr>
          </a:p>
        </p:txBody>
      </p:sp>
      <p:sp>
        <p:nvSpPr>
          <p:cNvPr id="18444" name="25 CuadroTexto"/>
          <p:cNvSpPr txBox="1">
            <a:spLocks noChangeArrowheads="1"/>
          </p:cNvSpPr>
          <p:nvPr/>
        </p:nvSpPr>
        <p:spPr bwMode="auto">
          <a:xfrm>
            <a:off x="7177088" y="4346575"/>
            <a:ext cx="1498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PE" sz="1400" b="1" dirty="0" smtClean="0">
                <a:latin typeface="Calibri" pitchFamily="34" charset="0"/>
              </a:rPr>
              <a:t>Población legitima  el trabajo.</a:t>
            </a:r>
            <a:endParaRPr lang="es-PE" sz="1400" b="1" dirty="0">
              <a:latin typeface="Calibri" pitchFamily="34" charset="0"/>
            </a:endParaRPr>
          </a:p>
        </p:txBody>
      </p:sp>
      <p:sp>
        <p:nvSpPr>
          <p:cNvPr id="22" name="21 Flecha abajo"/>
          <p:cNvSpPr/>
          <p:nvPr/>
        </p:nvSpPr>
        <p:spPr>
          <a:xfrm>
            <a:off x="941388" y="3933825"/>
            <a:ext cx="384175" cy="412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28" name="27 Flecha abajo"/>
          <p:cNvSpPr/>
          <p:nvPr/>
        </p:nvSpPr>
        <p:spPr>
          <a:xfrm>
            <a:off x="2700338" y="3933825"/>
            <a:ext cx="382587" cy="412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29" name="28 Flecha abajo"/>
          <p:cNvSpPr/>
          <p:nvPr/>
        </p:nvSpPr>
        <p:spPr>
          <a:xfrm>
            <a:off x="4405313" y="3933825"/>
            <a:ext cx="382587" cy="412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30" name="29 Flecha abajo"/>
          <p:cNvSpPr/>
          <p:nvPr/>
        </p:nvSpPr>
        <p:spPr>
          <a:xfrm>
            <a:off x="6061075" y="3933825"/>
            <a:ext cx="382588" cy="412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31" name="30 Flecha abajo"/>
          <p:cNvSpPr/>
          <p:nvPr/>
        </p:nvSpPr>
        <p:spPr>
          <a:xfrm>
            <a:off x="7740650" y="3933825"/>
            <a:ext cx="382588" cy="412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27" name="26 Rectángulo"/>
          <p:cNvSpPr/>
          <p:nvPr/>
        </p:nvSpPr>
        <p:spPr bwMode="auto">
          <a:xfrm>
            <a:off x="468313" y="5084763"/>
            <a:ext cx="8143875" cy="1773237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34" name="1 CuadroTexto"/>
          <p:cNvSpPr txBox="1">
            <a:spLocks noChangeArrowheads="1"/>
          </p:cNvSpPr>
          <p:nvPr/>
        </p:nvSpPr>
        <p:spPr bwMode="auto">
          <a:xfrm>
            <a:off x="0" y="115888"/>
            <a:ext cx="8878888" cy="83099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PASOS PARA FORMAR EL COMITÉ DE  MONITOREO AMBIENTAL PARTICIPATIVO</a:t>
            </a:r>
          </a:p>
        </p:txBody>
      </p:sp>
      <p:cxnSp>
        <p:nvCxnSpPr>
          <p:cNvPr id="35" name="34 Conector recto"/>
          <p:cNvCxnSpPr/>
          <p:nvPr/>
        </p:nvCxnSpPr>
        <p:spPr>
          <a:xfrm>
            <a:off x="1042988" y="665163"/>
            <a:ext cx="7835900" cy="0"/>
          </a:xfrm>
          <a:prstGeom prst="line">
            <a:avLst/>
          </a:prstGeom>
          <a:ln>
            <a:solidFill>
              <a:srgbClr val="0046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L A B O R  2 0 1 1\PROYECTOS  EN  CURSO\MINERIA\MONITOREO AMBIENTAL PARTICIPATIVO\ORCOPAMPA\Graficos\TECSUP\100_045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4" y="5173129"/>
            <a:ext cx="1706942" cy="149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A C T I V I D A D E S    2  0  1  2\MINERIA\MONITOREOS AMBIENTALES\GRAFICOS\Fotos 4-5 OCT\119___10\IMG_276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5173130"/>
            <a:ext cx="2040830" cy="153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L A B O R  2 0 1 1\PROYECTOS  EN  CURSO\MINERIA\MONITOREO AMBIENTAL PARTICIPATIVO\ORCOPAMPA\COMUNICACIONES\BOLETINES Y COMUNICACIONES\Bifoliado importancia del monitore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655" y="5127721"/>
            <a:ext cx="1207967" cy="170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D:\A C T I V I D A D E S    2  0  1  3\MINERÍA\Monitoreos\Graficos\Tambomayo\DSC0147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648" y="5210250"/>
            <a:ext cx="2100990" cy="157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71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1312863" y="1014413"/>
            <a:ext cx="7835900" cy="0"/>
          </a:xfrm>
          <a:prstGeom prst="line">
            <a:avLst/>
          </a:prstGeom>
          <a:ln>
            <a:solidFill>
              <a:srgbClr val="0046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75" name="1 CuadroTexto"/>
          <p:cNvSpPr txBox="1">
            <a:spLocks noChangeArrowheads="1"/>
          </p:cNvSpPr>
          <p:nvPr/>
        </p:nvSpPr>
        <p:spPr bwMode="auto">
          <a:xfrm>
            <a:off x="107504" y="1014413"/>
            <a:ext cx="7272807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Conformar el comité de Monitoreo Ambiental Participativo, de la calidad del Agua</a:t>
            </a:r>
            <a:endParaRPr lang="es-ES" sz="240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67544" y="2356392"/>
            <a:ext cx="37444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latin typeface="+mn-lt"/>
              </a:rPr>
              <a:t> 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El 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Comité de Monitoreo, de acuerdo a su reglamento, elige democráticamente su forma organizativa; </a:t>
            </a:r>
            <a:r>
              <a:rPr lang="es-ES" sz="24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presidencia, secretaria técnica 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entre otros</a:t>
            </a:r>
            <a:endParaRPr lang="es-ES" sz="2400" dirty="0">
              <a:latin typeface="+mn-lt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823" r="76491" b="68724"/>
          <a:stretch/>
        </p:blipFill>
        <p:spPr bwMode="auto">
          <a:xfrm>
            <a:off x="107504" y="6093174"/>
            <a:ext cx="1224137" cy="625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L A B O R  2 0 1 1\PROYECTOS  EN  CURSO\MINERIA\MONITOREO AMBIENTAL PARTICIPATIVO\ORCOPAMPA\Graficos\Graficos Sesión  IV\100_06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005" y="1472926"/>
            <a:ext cx="2963059" cy="2222294"/>
          </a:xfrm>
          <a:prstGeom prst="rect">
            <a:avLst/>
          </a:prstGeom>
        </p:spPr>
      </p:pic>
      <p:sp>
        <p:nvSpPr>
          <p:cNvPr id="8" name="1 CuadroTexto"/>
          <p:cNvSpPr txBox="1">
            <a:spLocks noChangeArrowheads="1"/>
          </p:cNvSpPr>
          <p:nvPr/>
        </p:nvSpPr>
        <p:spPr bwMode="auto">
          <a:xfrm>
            <a:off x="128588" y="149225"/>
            <a:ext cx="8836025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Paso  1.   Acuerdo de las Partes</a:t>
            </a:r>
          </a:p>
        </p:txBody>
      </p:sp>
    </p:spTree>
    <p:extLst>
      <p:ext uri="{BB962C8B-B14F-4D97-AF65-F5344CB8AC3E}">
        <p14:creationId xmlns:p14="http://schemas.microsoft.com/office/powerpoint/2010/main" val="15625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1562100" y="642938"/>
            <a:ext cx="7559675" cy="0"/>
          </a:xfrm>
          <a:prstGeom prst="line">
            <a:avLst/>
          </a:prstGeom>
          <a:ln>
            <a:solidFill>
              <a:srgbClr val="0046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07" name="2 Rectángulo"/>
          <p:cNvSpPr>
            <a:spLocks noChangeArrowheads="1"/>
          </p:cNvSpPr>
          <p:nvPr/>
        </p:nvSpPr>
        <p:spPr bwMode="auto">
          <a:xfrm>
            <a:off x="94516" y="918108"/>
            <a:ext cx="41894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PE" b="1" dirty="0" smtClean="0">
                <a:latin typeface="Calibri" pitchFamily="34" charset="0"/>
              </a:rPr>
              <a:t>En sesión del Comité, se aprueba </a:t>
            </a:r>
            <a:r>
              <a:rPr lang="es-PE" b="1" dirty="0">
                <a:latin typeface="Calibri" pitchFamily="34" charset="0"/>
              </a:rPr>
              <a:t>el Plan de Trabajo </a:t>
            </a:r>
            <a:r>
              <a:rPr lang="es-PE" b="1" dirty="0" smtClean="0">
                <a:latin typeface="Calibri" pitchFamily="34" charset="0"/>
              </a:rPr>
              <a:t>anual.</a:t>
            </a:r>
            <a:endParaRPr lang="es-PE" b="1" dirty="0">
              <a:latin typeface="Calibri" pitchFamily="34" charset="0"/>
            </a:endParaRPr>
          </a:p>
        </p:txBody>
      </p:sp>
      <p:sp>
        <p:nvSpPr>
          <p:cNvPr id="29700" name="5 CuadroTexto"/>
          <p:cNvSpPr txBox="1">
            <a:spLocks noChangeArrowheads="1"/>
          </p:cNvSpPr>
          <p:nvPr/>
        </p:nvSpPr>
        <p:spPr bwMode="auto">
          <a:xfrm>
            <a:off x="94516" y="3429000"/>
            <a:ext cx="3253348" cy="313932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b="1" dirty="0" smtClean="0">
                <a:solidFill>
                  <a:srgbClr val="000000"/>
                </a:solidFill>
                <a:latin typeface="Calibri" pitchFamily="34" charset="0"/>
              </a:rPr>
              <a:t>Se aprueba el número de monitoreos al año.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b="1" dirty="0">
                <a:solidFill>
                  <a:srgbClr val="000000"/>
                </a:solidFill>
                <a:latin typeface="Calibri" pitchFamily="34" charset="0"/>
              </a:rPr>
              <a:t>Los temas de capacitación etc</a:t>
            </a:r>
            <a:r>
              <a:rPr lang="es-ES" sz="2000" b="1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es-ES" sz="20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b="1" dirty="0" smtClean="0">
                <a:solidFill>
                  <a:schemeClr val="bg1"/>
                </a:solidFill>
                <a:latin typeface="Calibri" pitchFamily="34" charset="0"/>
              </a:rPr>
              <a:t>Las pasantías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b="1" dirty="0" smtClean="0">
                <a:solidFill>
                  <a:schemeClr val="bg1"/>
                </a:solidFill>
                <a:latin typeface="Calibri" pitchFamily="34" charset="0"/>
              </a:rPr>
              <a:t>Los mecanismos de difusión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b="1" dirty="0" smtClean="0">
                <a:solidFill>
                  <a:srgbClr val="000000"/>
                </a:solidFill>
                <a:latin typeface="Calibri" pitchFamily="34" charset="0"/>
              </a:rPr>
              <a:t>los puntos de monitoreo, con la participación ALA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	</a:t>
            </a:r>
          </a:p>
        </p:txBody>
      </p:sp>
      <p:sp>
        <p:nvSpPr>
          <p:cNvPr id="29701" name="10 CuadroTexto"/>
          <p:cNvSpPr txBox="1">
            <a:spLocks noChangeArrowheads="1"/>
          </p:cNvSpPr>
          <p:nvPr/>
        </p:nvSpPr>
        <p:spPr bwMode="auto">
          <a:xfrm>
            <a:off x="94516" y="94755"/>
            <a:ext cx="9004131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Paso 2.  Aprobación del </a:t>
            </a:r>
            <a:r>
              <a:rPr lang="es-PE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Plan de Trabajo del  Comité de monitoreo  </a:t>
            </a:r>
          </a:p>
        </p:txBody>
      </p:sp>
      <p:sp>
        <p:nvSpPr>
          <p:cNvPr id="15" name="14 Flecha doblada"/>
          <p:cNvSpPr/>
          <p:nvPr/>
        </p:nvSpPr>
        <p:spPr>
          <a:xfrm>
            <a:off x="3139256" y="2510912"/>
            <a:ext cx="1457325" cy="739775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939104"/>
              </p:ext>
            </p:extLst>
          </p:nvPr>
        </p:nvGraphicFramePr>
        <p:xfrm>
          <a:off x="4597400" y="473976"/>
          <a:ext cx="4501247" cy="6075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Hoja de cálculo" r:id="rId3" imgW="5467382" imgH="8839245" progId="Excel.Sheet.8">
                  <p:embed/>
                </p:oleObj>
              </mc:Choice>
              <mc:Fallback>
                <p:oleObj name="Hoja de cálculo" r:id="rId3" imgW="5467382" imgH="883924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97400" y="473976"/>
                        <a:ext cx="4501247" cy="60752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514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1135</TotalTime>
  <Words>752</Words>
  <Application>Microsoft Office PowerPoint</Application>
  <PresentationFormat>Presentación en pantalla (4:3)</PresentationFormat>
  <Paragraphs>107</Paragraphs>
  <Slides>15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Arial Narrow</vt:lpstr>
      <vt:lpstr>Calibri</vt:lpstr>
      <vt:lpstr>Calibri Light</vt:lpstr>
      <vt:lpstr>Times New Roman</vt:lpstr>
      <vt:lpstr>Wingdings</vt:lpstr>
      <vt:lpstr>Tema de Office</vt:lpstr>
      <vt:lpstr>Hoja de cálculo</vt:lpstr>
      <vt:lpstr>Monitoreos Ambientales Participativos en calidad de Aguas</vt:lpstr>
      <vt:lpstr>Presentación de PowerPoint</vt:lpstr>
      <vt:lpstr>Para participar en un monitoreo participativo debemos saber responder las siguientes preguntas:</vt:lpstr>
      <vt:lpstr>¿Qué debemos saber antes del Monitoreo?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Monitoreos Ambientales Participativos en calidad de Aguas</dc:title>
  <dc:creator>Luffi</dc:creator>
  <cp:lastModifiedBy>IESTP CHALHUANCA</cp:lastModifiedBy>
  <cp:revision>82</cp:revision>
  <dcterms:created xsi:type="dcterms:W3CDTF">2013-08-19T02:53:51Z</dcterms:created>
  <dcterms:modified xsi:type="dcterms:W3CDTF">2014-05-14T15:18:56Z</dcterms:modified>
</cp:coreProperties>
</file>