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6" r:id="rId4"/>
    <p:sldId id="260" r:id="rId5"/>
    <p:sldId id="257" r:id="rId6"/>
    <p:sldId id="262" r:id="rId7"/>
    <p:sldId id="263" r:id="rId8"/>
    <p:sldId id="264" r:id="rId9"/>
    <p:sldId id="265" r:id="rId10"/>
    <p:sldId id="258" r:id="rId11"/>
    <p:sldId id="267" r:id="rId12"/>
    <p:sldId id="268" r:id="rId1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62D5-8AD3-4D9B-B9E7-46B0A9ED0B2F}" type="datetimeFigureOut">
              <a:rPr lang="es-PE" smtClean="0"/>
              <a:t>09/11/2013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3E85-2543-4D40-8725-801A490B3BB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62D5-8AD3-4D9B-B9E7-46B0A9ED0B2F}" type="datetimeFigureOut">
              <a:rPr lang="es-PE" smtClean="0"/>
              <a:t>09/11/2013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3E85-2543-4D40-8725-801A490B3BB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62D5-8AD3-4D9B-B9E7-46B0A9ED0B2F}" type="datetimeFigureOut">
              <a:rPr lang="es-PE" smtClean="0"/>
              <a:t>09/11/2013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3E85-2543-4D40-8725-801A490B3BB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62D5-8AD3-4D9B-B9E7-46B0A9ED0B2F}" type="datetimeFigureOut">
              <a:rPr lang="es-PE" smtClean="0"/>
              <a:t>09/11/2013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3E85-2543-4D40-8725-801A490B3BB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62D5-8AD3-4D9B-B9E7-46B0A9ED0B2F}" type="datetimeFigureOut">
              <a:rPr lang="es-PE" smtClean="0"/>
              <a:t>09/11/2013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3E85-2543-4D40-8725-801A490B3BB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62D5-8AD3-4D9B-B9E7-46B0A9ED0B2F}" type="datetimeFigureOut">
              <a:rPr lang="es-PE" smtClean="0"/>
              <a:t>09/11/2013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3E85-2543-4D40-8725-801A490B3BB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62D5-8AD3-4D9B-B9E7-46B0A9ED0B2F}" type="datetimeFigureOut">
              <a:rPr lang="es-PE" smtClean="0"/>
              <a:t>09/11/2013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3E85-2543-4D40-8725-801A490B3BB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62D5-8AD3-4D9B-B9E7-46B0A9ED0B2F}" type="datetimeFigureOut">
              <a:rPr lang="es-PE" smtClean="0"/>
              <a:t>09/11/2013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3E85-2543-4D40-8725-801A490B3BB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62D5-8AD3-4D9B-B9E7-46B0A9ED0B2F}" type="datetimeFigureOut">
              <a:rPr lang="es-PE" smtClean="0"/>
              <a:t>09/11/2013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3E85-2543-4D40-8725-801A490B3BB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62D5-8AD3-4D9B-B9E7-46B0A9ED0B2F}" type="datetimeFigureOut">
              <a:rPr lang="es-PE" smtClean="0"/>
              <a:t>09/11/2013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3E85-2543-4D40-8725-801A490B3BB0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62D5-8AD3-4D9B-B9E7-46B0A9ED0B2F}" type="datetimeFigureOut">
              <a:rPr lang="es-PE" smtClean="0"/>
              <a:t>09/11/2013</a:t>
            </a:fld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53E85-2543-4D40-8725-801A490B3BB0}" type="slidenum">
              <a:rPr lang="es-PE" smtClean="0"/>
              <a:t>‹Nº›</a:t>
            </a:fld>
            <a:endParaRPr lang="es-P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EC53E85-2543-4D40-8725-801A490B3BB0}" type="slidenum">
              <a:rPr lang="es-PE" smtClean="0"/>
              <a:t>‹Nº›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59B62D5-8AD3-4D9B-B9E7-46B0A9ED0B2F}" type="datetimeFigureOut">
              <a:rPr lang="es-PE" smtClean="0"/>
              <a:t>09/11/2013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PE" sz="5400" dirty="0" smtClean="0"/>
              <a:t>PEQUEÑAS CENTRALES HIDROELÉCTRICAS </a:t>
            </a:r>
            <a:endParaRPr lang="es-PE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342584" cy="1089248"/>
          </a:xfrm>
        </p:spPr>
        <p:txBody>
          <a:bodyPr>
            <a:normAutofit fontScale="77500" lnSpcReduction="20000"/>
          </a:bodyPr>
          <a:lstStyle/>
          <a:p>
            <a:r>
              <a:rPr lang="es-PE" sz="3000" dirty="0" smtClean="0"/>
              <a:t>UMG – ENERCOPE  S.A.C </a:t>
            </a:r>
          </a:p>
          <a:p>
            <a:endParaRPr lang="es-PE" dirty="0"/>
          </a:p>
          <a:p>
            <a:pPr algn="r"/>
            <a:r>
              <a:rPr lang="es-PE" sz="3300" dirty="0" smtClean="0"/>
              <a:t>Ing. Luis </a:t>
            </a:r>
            <a:r>
              <a:rPr lang="es-PE" sz="3300" dirty="0" smtClean="0"/>
              <a:t>Gamarra</a:t>
            </a:r>
            <a:endParaRPr lang="es-PE" sz="3300" dirty="0"/>
          </a:p>
        </p:txBody>
      </p:sp>
    </p:spTree>
    <p:extLst>
      <p:ext uri="{BB962C8B-B14F-4D97-AF65-F5344CB8AC3E}">
        <p14:creationId xmlns:p14="http://schemas.microsoft.com/office/powerpoint/2010/main" val="26559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Alcances..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Crear mecanismos o incentivos para la inversión en energías renovables a nivel Regional.</a:t>
            </a:r>
          </a:p>
          <a:p>
            <a:r>
              <a:rPr lang="es-PE" dirty="0" smtClean="0"/>
              <a:t>Realizar un canal de comunicación para los actores que intervienen en ER (Asociaciones) </a:t>
            </a:r>
          </a:p>
          <a:p>
            <a:r>
              <a:rPr lang="es-PE" b="1" dirty="0" smtClean="0"/>
              <a:t>Promover financiamientos para el desarrollo de ER, </a:t>
            </a:r>
            <a:r>
              <a:rPr lang="es-PE" dirty="0" smtClean="0"/>
              <a:t>Prestamos a</a:t>
            </a:r>
            <a:r>
              <a:rPr lang="es-PE" dirty="0" smtClean="0"/>
              <a:t> </a:t>
            </a:r>
            <a:r>
              <a:rPr lang="es-PE" dirty="0" smtClean="0"/>
              <a:t>largo plazo y tasas de interés reducidas. </a:t>
            </a:r>
          </a:p>
          <a:p>
            <a:r>
              <a:rPr lang="es-PE" dirty="0" smtClean="0"/>
              <a:t>Fomentar la construcción de represas alto andinas</a:t>
            </a:r>
          </a:p>
          <a:p>
            <a:r>
              <a:rPr lang="es-PE" dirty="0" smtClean="0"/>
              <a:t>Recortar los tiempos de tramites y permisos. </a:t>
            </a:r>
          </a:p>
          <a:p>
            <a:r>
              <a:rPr lang="es-PE" dirty="0" smtClean="0"/>
              <a:t>Regular y establecer las tarifas para Energías renovables, para obtener mejores precios por </a:t>
            </a:r>
            <a:r>
              <a:rPr lang="es-PE" dirty="0" err="1" smtClean="0"/>
              <a:t>Kwh</a:t>
            </a:r>
            <a:r>
              <a:rPr lang="es-PE" dirty="0" smtClean="0"/>
              <a:t>, 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408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Objetivos..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2348880"/>
            <a:ext cx="4906888" cy="2696720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endParaRPr lang="es-PE" sz="4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14300" indent="0" algn="ctr">
              <a:buNone/>
            </a:pPr>
            <a:r>
              <a:rPr lang="es-PE" sz="4800" dirty="0" err="1" smtClean="0">
                <a:solidFill>
                  <a:schemeClr val="accent3">
                    <a:lumMod val="75000"/>
                  </a:schemeClr>
                </a:solidFill>
              </a:rPr>
              <a:t>APURíMAC</a:t>
            </a:r>
            <a:r>
              <a:rPr lang="es-PE" sz="4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s-PE" sz="4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14300" indent="0" algn="ctr">
              <a:buNone/>
            </a:pPr>
            <a:r>
              <a:rPr lang="es-PE" sz="4800" dirty="0" smtClean="0">
                <a:solidFill>
                  <a:schemeClr val="accent3">
                    <a:lumMod val="75000"/>
                  </a:schemeClr>
                </a:solidFill>
              </a:rPr>
              <a:t>VERDE</a:t>
            </a:r>
            <a:endParaRPr lang="es-PE" sz="4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14300" indent="0" algn="ctr">
              <a:buNone/>
            </a:pPr>
            <a:endParaRPr lang="es-PE" sz="2000" dirty="0"/>
          </a:p>
          <a:p>
            <a:pPr marL="114300" indent="0" algn="r">
              <a:buNone/>
            </a:pPr>
            <a:endParaRPr lang="es-PE" sz="2000" dirty="0" smtClean="0"/>
          </a:p>
          <a:p>
            <a:pPr marL="114300" indent="0" algn="r">
              <a:buNone/>
            </a:pPr>
            <a:endParaRPr lang="es-PE" sz="2000" dirty="0"/>
          </a:p>
          <a:p>
            <a:pPr marL="114300" indent="0" algn="r">
              <a:buNone/>
            </a:pPr>
            <a:r>
              <a:rPr lang="es-PE" sz="2000" dirty="0" smtClean="0"/>
              <a:t> 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14530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276872"/>
            <a:ext cx="7753672" cy="1084982"/>
          </a:xfrm>
        </p:spPr>
        <p:txBody>
          <a:bodyPr/>
          <a:lstStyle/>
          <a:p>
            <a:pPr algn="ctr"/>
            <a:r>
              <a:rPr lang="es-PE" dirty="0" smtClean="0"/>
              <a:t>Gracias</a:t>
            </a:r>
            <a:br>
              <a:rPr lang="es-PE" dirty="0" smtClean="0"/>
            </a:br>
            <a:r>
              <a:rPr lang="es-PE" sz="2000" dirty="0" smtClean="0"/>
              <a:t>Luis Gamarra</a:t>
            </a:r>
            <a:br>
              <a:rPr lang="es-PE" sz="2000" dirty="0" smtClean="0"/>
            </a:br>
            <a:r>
              <a:rPr lang="es-PE" sz="2000" dirty="0" smtClean="0"/>
              <a:t>grluis25@gmail.com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392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00" y="273715"/>
            <a:ext cx="6743400" cy="6551186"/>
          </a:xfrm>
        </p:spPr>
      </p:pic>
      <p:pic>
        <p:nvPicPr>
          <p:cNvPr id="5" name="3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93" y="306814"/>
            <a:ext cx="6743400" cy="65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Noticias.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Recientemente, el gobierno retomó sus intereses e inversiones en una producción de electricidad diversificada, que incluye la energía renovable tradicional y moderna. Nuevas leyes fueron introducidas.</a:t>
            </a:r>
            <a:endParaRPr lang="es-PE" dirty="0"/>
          </a:p>
          <a:p>
            <a:r>
              <a:rPr lang="es-ES" dirty="0"/>
              <a:t>El Gobierno Regional de Cusco (GRC) pisa el acelerador en la elaboración de los perfiles de varios proyectos hidroeléctricos en la </a:t>
            </a:r>
            <a:r>
              <a:rPr lang="es-ES" dirty="0" smtClean="0"/>
              <a:t>cuenca </a:t>
            </a:r>
            <a:r>
              <a:rPr lang="es-ES" dirty="0"/>
              <a:t>del río </a:t>
            </a:r>
            <a:r>
              <a:rPr lang="es-ES" dirty="0" smtClean="0"/>
              <a:t>Apurímac</a:t>
            </a:r>
          </a:p>
          <a:p>
            <a:r>
              <a:rPr lang="es-ES" dirty="0"/>
              <a:t>El Banco Mundial convocará empresas estatales de generación eléctrica para que presenten proyectos para</a:t>
            </a:r>
            <a:r>
              <a:rPr lang="es-ES" b="1" dirty="0"/>
              <a:t> pequeñas centrales hidroeléctricas </a:t>
            </a:r>
            <a:r>
              <a:rPr lang="es-ES" dirty="0"/>
              <a:t>de hasta diez megavatios (</a:t>
            </a:r>
            <a:r>
              <a:rPr lang="es-ES" dirty="0" err="1"/>
              <a:t>Mw</a:t>
            </a:r>
            <a:r>
              <a:rPr lang="es-ES" dirty="0"/>
              <a:t>) de capacidad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734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Contexto Actual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 El Perú tiene una demanda actual de 5443 </a:t>
            </a:r>
            <a:r>
              <a:rPr lang="es-PE" dirty="0" err="1"/>
              <a:t>Mw</a:t>
            </a:r>
            <a:r>
              <a:rPr lang="es-PE" dirty="0"/>
              <a:t> </a:t>
            </a:r>
            <a:r>
              <a:rPr lang="es-PE" dirty="0" smtClean="0"/>
              <a:t>y para el año 2020 se estima una demanda promedio </a:t>
            </a:r>
            <a:r>
              <a:rPr lang="es-PE" dirty="0"/>
              <a:t>de 10000 </a:t>
            </a:r>
            <a:r>
              <a:rPr lang="es-PE" dirty="0" err="1"/>
              <a:t>Mw</a:t>
            </a:r>
            <a:r>
              <a:rPr lang="es-PE" dirty="0"/>
              <a:t> </a:t>
            </a:r>
            <a:r>
              <a:rPr lang="es-PE" dirty="0" smtClean="0"/>
              <a:t>. </a:t>
            </a:r>
          </a:p>
          <a:p>
            <a:r>
              <a:rPr lang="es-PE" dirty="0" smtClean="0"/>
              <a:t>El 48.5% del total de la energía producida proviene de la producción Hidroeléctrica y 48.7% provienes de gas natural.</a:t>
            </a:r>
          </a:p>
          <a:p>
            <a:r>
              <a:rPr lang="es-PE" dirty="0" smtClean="0"/>
              <a:t>Existe una Ley de Promoción a la inversión en generación de electricidad con Energías Renovables.</a:t>
            </a:r>
          </a:p>
          <a:p>
            <a:r>
              <a:rPr lang="es-PE" dirty="0" smtClean="0"/>
              <a:t>Existe la promoción de la Energías renovables  para la generación eléctrica. Sin embargo, tienen mayor énfasis en la generación eólica y fotovoltaica. </a:t>
            </a:r>
          </a:p>
          <a:p>
            <a:r>
              <a:rPr lang="es-PE" dirty="0"/>
              <a:t>Potencial Hidroeléctrico técnico de Apurímac es un promedio de 1800 </a:t>
            </a:r>
            <a:r>
              <a:rPr lang="es-PE" dirty="0" err="1"/>
              <a:t>Mw</a:t>
            </a:r>
            <a:endParaRPr lang="es-PE" dirty="0"/>
          </a:p>
          <a:p>
            <a:endParaRPr lang="es-PE" dirty="0" smtClean="0"/>
          </a:p>
          <a:p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2854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3200" dirty="0" smtClean="0"/>
              <a:t>¿Por qué Micro, mini y pequeñas centrales </a:t>
            </a:r>
            <a:r>
              <a:rPr lang="es-PE" sz="3200" dirty="0" smtClean="0"/>
              <a:t>hidroeléctricas?</a:t>
            </a:r>
            <a:endParaRPr lang="es-PE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800600"/>
          </a:xfrm>
        </p:spPr>
        <p:txBody>
          <a:bodyPr/>
          <a:lstStyle/>
          <a:p>
            <a:endParaRPr lang="es-PE" dirty="0" smtClean="0"/>
          </a:p>
          <a:p>
            <a:r>
              <a:rPr lang="es-PE" dirty="0" smtClean="0"/>
              <a:t>Son amigables con el Medio Ambiente. </a:t>
            </a:r>
          </a:p>
          <a:p>
            <a:r>
              <a:rPr lang="es-PE" dirty="0" smtClean="0"/>
              <a:t>Generan mas puestos de trabajo.</a:t>
            </a:r>
          </a:p>
          <a:p>
            <a:r>
              <a:rPr lang="es-PE" dirty="0" smtClean="0"/>
              <a:t>Generan desarrollo. </a:t>
            </a:r>
          </a:p>
          <a:p>
            <a:r>
              <a:rPr lang="es-PE" dirty="0" smtClean="0"/>
              <a:t>Gran potencial hidroeléctrico en la Región de Apurímac</a:t>
            </a:r>
          </a:p>
        </p:txBody>
      </p:sp>
      <p:pic>
        <p:nvPicPr>
          <p:cNvPr id="1026" name="Picture 2" descr="F:\BlackBerry\pictures\IMG00426-20121108-1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4697"/>
            <a:ext cx="3600398" cy="27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Experiencia: Micro </a:t>
            </a:r>
            <a:r>
              <a:rPr lang="es-PE" dirty="0" smtClean="0"/>
              <a:t>central Hidroeléctrica de </a:t>
            </a:r>
            <a:r>
              <a:rPr lang="es-PE" dirty="0" err="1" smtClean="0"/>
              <a:t>Lambrama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Potencia 150 </a:t>
            </a:r>
            <a:r>
              <a:rPr lang="es-PE" dirty="0" err="1" smtClean="0"/>
              <a:t>Kw</a:t>
            </a:r>
            <a:endParaRPr lang="es-PE" dirty="0" smtClean="0"/>
          </a:p>
          <a:p>
            <a:endParaRPr lang="es-PE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744661"/>
              </p:ext>
            </p:extLst>
          </p:nvPr>
        </p:nvGraphicFramePr>
        <p:xfrm>
          <a:off x="1619672" y="2276872"/>
          <a:ext cx="5832648" cy="2808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020"/>
                <a:gridCol w="2153592"/>
                <a:gridCol w="1669036"/>
              </a:tblGrid>
              <a:tr h="35341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E" sz="2000" u="none" strike="noStrike">
                          <a:effectLst/>
                        </a:rPr>
                        <a:t>MCH Lambrama</a:t>
                      </a:r>
                      <a:endParaRPr lang="es-PE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35634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u="none" strike="noStrike">
                          <a:effectLst/>
                        </a:rPr>
                        <a:t>Caracteristicas</a:t>
                      </a:r>
                      <a:endParaRPr lang="es-PE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u="none" strike="noStrike" dirty="0">
                          <a:effectLst/>
                        </a:rPr>
                        <a:t>Grupo Nª 1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u="none" strike="noStrike">
                          <a:effectLst/>
                        </a:rPr>
                        <a:t>Grupo Nª 2</a:t>
                      </a:r>
                      <a:endParaRPr lang="es-PE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3049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u="none" strike="noStrike">
                          <a:effectLst/>
                        </a:rPr>
                        <a:t>Tipo de Turbina</a:t>
                      </a:r>
                      <a:endParaRPr lang="es-PE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u="none" strike="noStrike">
                          <a:effectLst/>
                        </a:rPr>
                        <a:t>Francis</a:t>
                      </a:r>
                      <a:endParaRPr lang="es-PE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u="none" strike="noStrike">
                          <a:effectLst/>
                        </a:rPr>
                        <a:t>Michell Banki</a:t>
                      </a:r>
                      <a:endParaRPr lang="es-PE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6583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u="none" strike="noStrike" dirty="0">
                          <a:effectLst/>
                        </a:rPr>
                        <a:t>Potencia 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u="none" strike="noStrike">
                          <a:effectLst/>
                        </a:rPr>
                        <a:t>43 Kw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u="none" strike="noStrike">
                          <a:effectLst/>
                        </a:rPr>
                        <a:t>120 Kw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6583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u="none" strike="noStrike">
                          <a:effectLst/>
                        </a:rPr>
                        <a:t>Velocidad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u="none" strike="noStrike">
                          <a:effectLst/>
                        </a:rPr>
                        <a:t>1200 rpm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u="none" strike="noStrike">
                          <a:effectLst/>
                        </a:rPr>
                        <a:t>600 rpm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3049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u="none" strike="noStrike">
                          <a:effectLst/>
                        </a:rPr>
                        <a:t>Estado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u="none" strike="noStrike">
                          <a:effectLst/>
                        </a:rPr>
                        <a:t>Funcionamiento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u="none" strike="noStrike" dirty="0">
                          <a:effectLst/>
                        </a:rPr>
                        <a:t>Paralizado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7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074" name="Picture 2" descr="E:\HYDRO\Fotos\IMG_03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630" y="339971"/>
            <a:ext cx="4694769" cy="352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HYDRO\Fotos\IMG_03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2" y="342900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899592" y="2100509"/>
            <a:ext cx="1944216" cy="75242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Grupo Nª 1</a:t>
            </a:r>
            <a:endParaRPr lang="es-PE" sz="2400" dirty="0"/>
          </a:p>
        </p:txBody>
      </p:sp>
      <p:sp>
        <p:nvSpPr>
          <p:cNvPr id="8" name="7 Flecha derecha"/>
          <p:cNvSpPr/>
          <p:nvPr/>
        </p:nvSpPr>
        <p:spPr>
          <a:xfrm flipH="1">
            <a:off x="5364086" y="4744974"/>
            <a:ext cx="1872210" cy="84426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Grupo Nª 2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9438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/>
          <a:lstStyle/>
          <a:p>
            <a:r>
              <a:rPr lang="es-PE" dirty="0" smtClean="0"/>
              <a:t>Construcción</a:t>
            </a:r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7" name="Picture 2" descr="E:\HYDRO\Fotos\IMG_0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04" y="691777"/>
            <a:ext cx="3555182" cy="26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HYDRO\Fotos\IMG00067-20120405-1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80728"/>
            <a:ext cx="316835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 descr="E:\HYDRO\Fotos\P104018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0" y="3645024"/>
            <a:ext cx="319702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E:\HYDRO\Fotos\IMG_036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04" y="3645024"/>
            <a:ext cx="380924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69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3646" y="1484784"/>
            <a:ext cx="3250704" cy="4800600"/>
          </a:xfrm>
        </p:spPr>
        <p:txBody>
          <a:bodyPr/>
          <a:lstStyle/>
          <a:p>
            <a:r>
              <a:rPr lang="es-PE" dirty="0"/>
              <a:t>El precio del gas natural </a:t>
            </a:r>
            <a:r>
              <a:rPr lang="es-PE" dirty="0" smtClean="0"/>
              <a:t>en el Perú para </a:t>
            </a:r>
            <a:r>
              <a:rPr lang="es-PE" dirty="0"/>
              <a:t>la </a:t>
            </a:r>
            <a:r>
              <a:rPr lang="es-PE" dirty="0" smtClean="0"/>
              <a:t>generación eléctrica </a:t>
            </a:r>
            <a:r>
              <a:rPr lang="es-PE" dirty="0"/>
              <a:t>es una de las mas bajas del </a:t>
            </a:r>
            <a:r>
              <a:rPr lang="es-PE" dirty="0" smtClean="0"/>
              <a:t>mundo</a:t>
            </a:r>
          </a:p>
          <a:p>
            <a:r>
              <a:rPr lang="es-PE" dirty="0" smtClean="0"/>
              <a:t>Falta de cumplimiento de leyes y programas de fomento. </a:t>
            </a:r>
          </a:p>
          <a:p>
            <a:r>
              <a:rPr lang="es-PE" dirty="0" smtClean="0"/>
              <a:t>Tramites extensos (permisos). </a:t>
            </a:r>
          </a:p>
          <a:p>
            <a:r>
              <a:rPr lang="es-PE" dirty="0" smtClean="0"/>
              <a:t>Desconocimiento del negocio por parte de las entidades bancarias.</a:t>
            </a:r>
            <a:endParaRPr lang="es-PE" dirty="0"/>
          </a:p>
        </p:txBody>
      </p:sp>
      <p:pic>
        <p:nvPicPr>
          <p:cNvPr id="4" name="3 Imagen" descr="E:\HYDRO\Fotos\PA0901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4680520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Amenazas…</a:t>
            </a:r>
            <a:endParaRPr lang="es-PE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139952" y="5229200"/>
            <a:ext cx="403244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3200" dirty="0" smtClean="0"/>
              <a:t>Calentamiento Global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23056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545</TotalTime>
  <Words>359</Words>
  <Application>Microsoft Office PowerPoint</Application>
  <PresentationFormat>Presentación en pantalla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Adyacencia</vt:lpstr>
      <vt:lpstr>PEQUEÑAS CENTRALES HIDROELÉCTRICAS </vt:lpstr>
      <vt:lpstr>Presentación de PowerPoint</vt:lpstr>
      <vt:lpstr>Noticias.</vt:lpstr>
      <vt:lpstr>Contexto Actual</vt:lpstr>
      <vt:lpstr>¿Por qué Micro, mini y pequeñas centrales hidroeléctricas?</vt:lpstr>
      <vt:lpstr>Experiencia: Micro central Hidroeléctrica de Lambrama</vt:lpstr>
      <vt:lpstr>Presentación de PowerPoint</vt:lpstr>
      <vt:lpstr>Construcción</vt:lpstr>
      <vt:lpstr>Amenazas…</vt:lpstr>
      <vt:lpstr>Alcances..</vt:lpstr>
      <vt:lpstr>Objetivos..</vt:lpstr>
      <vt:lpstr>Gracias Luis Gamarra grluis25@gmail.com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PEQUEÑAS CENTRALES HIDROELECTRICAS</dc:title>
  <dc:creator>HP</dc:creator>
  <cp:lastModifiedBy>HP</cp:lastModifiedBy>
  <cp:revision>27</cp:revision>
  <dcterms:created xsi:type="dcterms:W3CDTF">2013-11-06T23:00:57Z</dcterms:created>
  <dcterms:modified xsi:type="dcterms:W3CDTF">2013-11-09T13:16:45Z</dcterms:modified>
</cp:coreProperties>
</file>