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866" r:id="rId3"/>
  </p:sldMasterIdLst>
  <p:notesMasterIdLst>
    <p:notesMasterId r:id="rId15"/>
  </p:notesMasterIdLst>
  <p:sldIdLst>
    <p:sldId id="269" r:id="rId4"/>
    <p:sldId id="271" r:id="rId5"/>
    <p:sldId id="273" r:id="rId6"/>
    <p:sldId id="341" r:id="rId7"/>
    <p:sldId id="370" r:id="rId8"/>
    <p:sldId id="382" r:id="rId9"/>
    <p:sldId id="371" r:id="rId10"/>
    <p:sldId id="294" r:id="rId11"/>
    <p:sldId id="373" r:id="rId12"/>
    <p:sldId id="374" r:id="rId13"/>
    <p:sldId id="372" r:id="rId14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  <a:srgbClr val="F1DA77"/>
    <a:srgbClr val="CC6AC3"/>
    <a:srgbClr val="F6882E"/>
    <a:srgbClr val="FF9900"/>
    <a:srgbClr val="A3C068"/>
    <a:srgbClr val="AEC87A"/>
    <a:srgbClr val="9EBD5F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6" autoAdjust="0"/>
    <p:restoredTop sz="94671" autoAdjust="0"/>
  </p:normalViewPr>
  <p:slideViewPr>
    <p:cSldViewPr>
      <p:cViewPr>
        <p:scale>
          <a:sx n="64" d="100"/>
          <a:sy n="64" d="100"/>
        </p:scale>
        <p:origin x="-148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BAE13-3685-4879-8555-3C828A9B6F7D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1C3FC3-95B6-4FE7-8029-89A7C47E59D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915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78F31-7310-4AFF-833E-34D985F2DE29}" type="slidenum">
              <a:rPr lang="de-DE" altLang="es-P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alt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gif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5EDA-B133-4D78-8690-EF7338EC0DB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3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1000" b="0" kern="1200" smtClean="0">
                <a:solidFill>
                  <a:srgbClr val="6E645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317A057-C766-48FB-B1EC-CC1898F04EF1}" type="datetime1">
              <a:rPr lang="es-PE" smtClean="0"/>
              <a:pPr>
                <a:defRPr/>
              </a:pPr>
              <a:t>04/06/2014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DDB1-31A2-402F-BB53-4264B9FD6D87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C3AB-3A79-4E92-9EBB-1511F08C710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5650-80AA-4E03-9893-E7943C5C4B22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16BA-EDD8-45B2-9294-DE295936C7F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>
            <a:lvl1pPr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LdZ_Per_cmyk_sp-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555" y="0"/>
            <a:ext cx="1847260" cy="1152000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>
              <a:defRPr lang="de-DE" sz="1000" b="0" kern="1200" noProof="0">
                <a:solidFill>
                  <a:srgbClr val="6E645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317A057-C766-48FB-B1EC-CC1898F04EF1}" type="datetime1">
              <a:rPr lang="es-PE" smtClean="0"/>
              <a:pPr>
                <a:defRPr/>
              </a:pPr>
              <a:t>04/06/2014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ELdZ_Per_cmyk_sp-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555" y="0"/>
            <a:ext cx="1847260" cy="1152000"/>
          </a:xfrm>
          <a:prstGeom prst="rect">
            <a:avLst/>
          </a:prstGeom>
        </p:spPr>
      </p:pic>
      <p:pic>
        <p:nvPicPr>
          <p:cNvPr id="6" name="5 Imagen" descr="(P) Cooperación GIZ CMYK implementada por.jpg"/>
          <p:cNvPicPr>
            <a:picLocks noChangeAspect="1"/>
          </p:cNvPicPr>
          <p:nvPr userDrawn="1"/>
        </p:nvPicPr>
        <p:blipFill>
          <a:blip r:embed="rId4" cstate="print"/>
          <a:srcRect l="60331" t="34218"/>
          <a:stretch>
            <a:fillRect/>
          </a:stretch>
        </p:blipFill>
        <p:spPr>
          <a:xfrm>
            <a:off x="7452320" y="260648"/>
            <a:ext cx="1575019" cy="983229"/>
          </a:xfrm>
          <a:prstGeom prst="rect">
            <a:avLst/>
          </a:prstGeom>
        </p:spPr>
      </p:pic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1000" b="0" kern="1200" smtClean="0">
                <a:solidFill>
                  <a:srgbClr val="6E645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317A057-C766-48FB-B1EC-CC1898F04EF1}" type="datetime1">
              <a:rPr lang="es-PE" smtClean="0"/>
              <a:pPr>
                <a:defRPr/>
              </a:pPr>
              <a:t>04/06/2014</a:t>
            </a:fld>
            <a:endParaRPr lang="es-P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>
            <a:lvl1pPr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pic>
        <p:nvPicPr>
          <p:cNvPr id="10" name="Grafik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057-C766-48FB-B1EC-CC1898F04EF1}" type="datetime1">
              <a:rPr lang="de-DE"/>
              <a:pPr>
                <a:defRPr/>
              </a:pPr>
              <a:t>04.06.2014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>
            <a:lvl1pPr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ELdZ_Per_cmyk_sp-Wo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0"/>
            <a:ext cx="1846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(P) Cooperación GIZ CMYK implementada por.jpg"/>
          <p:cNvPicPr>
            <a:picLocks noChangeAspect="1"/>
          </p:cNvPicPr>
          <p:nvPr userDrawn="1"/>
        </p:nvPicPr>
        <p:blipFill>
          <a:blip r:embed="rId3" cstate="print"/>
          <a:srcRect l="60332" t="34218"/>
          <a:stretch>
            <a:fillRect/>
          </a:stretch>
        </p:blipFill>
        <p:spPr bwMode="auto">
          <a:xfrm>
            <a:off x="7451725" y="260350"/>
            <a:ext cx="15763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  <a:prstGeom prst="rect">
            <a:avLst/>
          </a:prstGeom>
        </p:spPr>
        <p:txBody>
          <a:bodyPr/>
          <a:lstStyle>
            <a:lvl1pPr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Programa «Contribución a las Metas Ambientales del Perú» (ProAmbiente)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057-C766-48FB-B1EC-CC1898F04EF1}" type="datetime1">
              <a:rPr lang="de-DE"/>
              <a:pPr>
                <a:defRPr/>
              </a:pPr>
              <a:t>04.06.2014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057-C766-48FB-B1EC-CC1898F04EF1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>
            <a:lvl1pPr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xfrm>
            <a:off x="2862263" y="6581775"/>
            <a:ext cx="3419475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057-C766-48FB-B1EC-CC1898F04EF1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xfrm>
            <a:off x="2862263" y="6581775"/>
            <a:ext cx="3419475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057-C766-48FB-B1EC-CC1898F04EF1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xfrm>
            <a:off x="2862263" y="6581775"/>
            <a:ext cx="3419475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A057-C766-48FB-B1EC-CC1898F04EF1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50C0-4230-46C0-B2FA-422BB7E7835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795A3D-E854-44C7-B39B-20199206DB09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ELdZ_Per_cmyk_sp-Wo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0"/>
            <a:ext cx="1846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(P) Cooperación GIZ CMYK implementada por.jpg"/>
          <p:cNvPicPr>
            <a:picLocks noChangeAspect="1"/>
          </p:cNvPicPr>
          <p:nvPr/>
        </p:nvPicPr>
        <p:blipFill>
          <a:blip r:embed="rId3" cstate="print"/>
          <a:srcRect l="60332" t="34218"/>
          <a:stretch>
            <a:fillRect/>
          </a:stretch>
        </p:blipFill>
        <p:spPr bwMode="auto">
          <a:xfrm>
            <a:off x="7451725" y="260350"/>
            <a:ext cx="15763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Programa «Contribución a las Metas Ambientales del Perú» (ProAmbiente)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BD776F-A6DD-4E33-B51C-6C812F099FAE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BB6B73-44A5-4033-9B82-15A22C1674D3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EF25AE-9BE7-4A8E-B23D-4870D1EE3F56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77003-94AA-4A0B-8BC0-E797F34526A1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D2CE5E-9619-43BF-A0A4-63479A765245}" type="datetime1">
              <a:rPr lang="de-DE"/>
              <a:pPr>
                <a:defRPr/>
              </a:pPr>
              <a:t>04.06.2014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6E00A0-4768-4A8F-85EA-29E9539A0B2B}" type="datetimeFigureOut">
              <a:rPr lang="es-MX"/>
              <a:pPr>
                <a:defRPr/>
              </a:pPr>
              <a:t>04/06/2014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E4E8F2-B2C5-426A-A096-B91672C6745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1FAD-6349-4176-86DF-308CB5A2A1B1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1BB0-A150-4F8A-84F2-1A2B1861E89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AF87-66B9-460C-ABAE-1C8112E33C64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9E48-8FD7-4222-BDA5-AFE9CAEAC87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AFDF-7A10-4BBB-A67B-9D66F86CC624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4410-38BF-478F-AC39-C527AA8CB4B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1F49-4A15-439B-A60C-CF40384EF6F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09DE-F4F8-4F23-813A-28BD2C04BED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DD9C-8F15-4F1D-AA7D-B2D6202FFA07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4391-BD83-4206-B405-9114BB6144D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169C-4C9C-4D53-BEE8-171A0C52CAFB}" type="datetimeFigureOut">
              <a:rPr lang="es-PE"/>
              <a:pPr>
                <a:defRPr/>
              </a:pPr>
              <a:t>04/06/2014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CB26-4DFA-42A7-854A-8233CB2C43A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8564E-A664-47B2-B83D-5FC47F5BB1D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1000" b="0" kern="1200" smtClean="0">
                <a:solidFill>
                  <a:srgbClr val="6E645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317A057-C766-48FB-B1EC-CC1898F04EF1}" type="datetime1">
              <a:rPr lang="es-PE" smtClean="0"/>
              <a:pPr>
                <a:defRPr/>
              </a:pPr>
              <a:t>04/06/2014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208" r:id="rId12"/>
    <p:sldLayoutId id="21474842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PE" smtClean="0"/>
              <a:t>Erste Ebene</a:t>
            </a:r>
          </a:p>
          <a:p>
            <a:pPr lvl="1"/>
            <a:r>
              <a:rPr lang="de-DE" altLang="es-PE" smtClean="0"/>
              <a:t>Zweite Ebene</a:t>
            </a:r>
          </a:p>
          <a:p>
            <a:pPr lvl="2"/>
            <a:r>
              <a:rPr lang="de-DE" altLang="es-PE" smtClean="0"/>
              <a:t>Dritte Ebene</a:t>
            </a:r>
          </a:p>
          <a:p>
            <a:pPr lvl="3"/>
            <a:r>
              <a:rPr lang="de-DE" altLang="es-PE" smtClean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 smtClean="0">
                <a:solidFill>
                  <a:srgbClr val="6E6452"/>
                </a:solidFill>
                <a:latin typeface="Arial Narrow" pitchFamily="34" charset="0"/>
              </a:rPr>
              <a:t>Página </a:t>
            </a:r>
            <a:fld id="{EA276AC4-5899-468A-B393-036C46D16268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‹Nº›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205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PE" smtClean="0"/>
              <a:t>Titel durch Klicken hinzufügen</a:t>
            </a:r>
          </a:p>
        </p:txBody>
      </p:sp>
      <p:pic>
        <p:nvPicPr>
          <p:cNvPr id="9" name="8 Imagen" descr="(P) Cooperación GIZ CMYK implementada por.jpg"/>
          <p:cNvPicPr>
            <a:picLocks noChangeAspect="1"/>
          </p:cNvPicPr>
          <p:nvPr userDrawn="1"/>
        </p:nvPicPr>
        <p:blipFill>
          <a:blip r:embed="rId10" cstate="print"/>
          <a:srcRect l="60331" t="34218"/>
          <a:stretch>
            <a:fillRect/>
          </a:stretch>
        </p:blipFill>
        <p:spPr>
          <a:xfrm>
            <a:off x="7452320" y="260648"/>
            <a:ext cx="1575019" cy="983229"/>
          </a:xfrm>
          <a:prstGeom prst="rect">
            <a:avLst/>
          </a:prstGeom>
        </p:spPr>
      </p:pic>
      <p:pic>
        <p:nvPicPr>
          <p:cNvPr id="10" name="9 Imagen" descr="ELdZ_Per_cmyk_sp-Wor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42555" y="0"/>
            <a:ext cx="1847260" cy="1152000"/>
          </a:xfrm>
          <a:prstGeom prst="rect">
            <a:avLst/>
          </a:prstGeom>
        </p:spPr>
      </p:pic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171700" y="6581775"/>
            <a:ext cx="4791075" cy="246063"/>
          </a:xfrm>
          <a:prstGeom prst="rect">
            <a:avLst/>
          </a:prstGeom>
        </p:spPr>
        <p:txBody>
          <a:bodyPr/>
          <a:lstStyle>
            <a:lvl1pPr>
              <a:defRPr lang="es-PE"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1000" b="0" kern="1200" smtClean="0">
                <a:solidFill>
                  <a:srgbClr val="6E645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317A057-C766-48FB-B1EC-CC1898F04EF1}" type="datetime1">
              <a:rPr lang="es-PE" smtClean="0"/>
              <a:pPr>
                <a:defRPr/>
              </a:pPr>
              <a:t>04/06/2014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210" r:id="rId2"/>
    <p:sldLayoutId id="2147484182" r:id="rId3"/>
    <p:sldLayoutId id="2147484183" r:id="rId4"/>
    <p:sldLayoutId id="2147484184" r:id="rId5"/>
    <p:sldLayoutId id="2147484185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MX" smtClean="0"/>
              <a:t>Erste Ebene</a:t>
            </a:r>
          </a:p>
          <a:p>
            <a:pPr lvl="1"/>
            <a:r>
              <a:rPr lang="de-DE" altLang="es-MX" smtClean="0"/>
              <a:t>Zweite Ebene</a:t>
            </a:r>
          </a:p>
          <a:p>
            <a:pPr lvl="2"/>
            <a:r>
              <a:rPr lang="de-DE" altLang="es-MX" smtClean="0"/>
              <a:t>Dritte Ebene</a:t>
            </a:r>
          </a:p>
          <a:p>
            <a:pPr lvl="3"/>
            <a:r>
              <a:rPr lang="de-DE" altLang="es-MX" smtClean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0" dirty="0" smtClean="0">
                <a:solidFill>
                  <a:srgbClr val="6E6452"/>
                </a:solidFill>
                <a:latin typeface="Arial Narrow" pitchFamily="34" charset="0"/>
              </a:rPr>
              <a:t>Página </a:t>
            </a:r>
            <a:fld id="{E3DBBA36-B30E-4CAB-A91F-EF7B428B59C6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‹Nº›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410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MX" smtClean="0"/>
              <a:t>Titel durch Klicken hinzufügen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1000" b="0" kern="1200" smtClean="0">
                <a:solidFill>
                  <a:srgbClr val="6E645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317A057-C766-48FB-B1EC-CC1898F04EF1}" type="datetime1">
              <a:rPr lang="es-PE" smtClean="0"/>
              <a:pPr>
                <a:defRPr/>
              </a:pPr>
              <a:t>04/06/2014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z.de/peru" TargetMode="External"/><Relationship Id="rId2" Type="http://schemas.openxmlformats.org/officeDocument/2006/relationships/hyperlink" Target="mailto:silke.spohn@giz.d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lang="es-PE" sz="1000" b="1" spc="70" dirty="0" smtClean="0">
                <a:solidFill>
                  <a:srgbClr val="6E6452"/>
                </a:solidFill>
                <a:latin typeface="Arial Narrow" pitchFamily="34" charset="0"/>
              </a:rPr>
              <a:t>Programa «Contribución a las Metas Ambientales del Perú» (ProAmbiente)</a:t>
            </a:r>
            <a:endParaRPr lang="es-PE" sz="1000" b="1" spc="70" dirty="0">
              <a:solidFill>
                <a:srgbClr val="6E6452"/>
              </a:solidFill>
              <a:latin typeface="Arial Narrow" pitchFamily="34" charset="0"/>
            </a:endParaRPr>
          </a:p>
        </p:txBody>
      </p:sp>
      <p:pic>
        <p:nvPicPr>
          <p:cNvPr id="7" name="6 Imagen" descr="LOGO_PROAMBIENTE-01.jpg"/>
          <p:cNvPicPr>
            <a:picLocks noChangeAspect="1"/>
          </p:cNvPicPr>
          <p:nvPr/>
        </p:nvPicPr>
        <p:blipFill>
          <a:blip r:embed="rId3" cstate="print"/>
          <a:srcRect l="13775" t="41089" r="13776" b="41088"/>
          <a:stretch>
            <a:fillRect/>
          </a:stretch>
        </p:blipFill>
        <p:spPr>
          <a:xfrm>
            <a:off x="3024232" y="116632"/>
            <a:ext cx="3636000" cy="892985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9512" y="1221851"/>
            <a:ext cx="6624736" cy="2339102"/>
          </a:xfrm>
          <a:prstGeom prst="rect">
            <a:avLst/>
          </a:prstGeom>
          <a:solidFill>
            <a:srgbClr val="F1DA77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es-PE" sz="1600" b="1" dirty="0">
              <a:solidFill>
                <a:schemeClr val="bg1"/>
              </a:solidFill>
              <a:latin typeface="Aharoni" panose="02010803020104030203" pitchFamily="2" charset="-79"/>
              <a:ea typeface="Calibri" pitchFamily="34" charset="0"/>
              <a:cs typeface="Aharoni" panose="02010803020104030203" pitchFamily="2" charset="-79"/>
            </a:endParaRPr>
          </a:p>
          <a:p>
            <a:pPr algn="ctr"/>
            <a:r>
              <a:rPr lang="es-PE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 SEMINARIO </a:t>
            </a:r>
            <a:r>
              <a:rPr lang="es-PE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REGIONAL </a:t>
            </a:r>
            <a:r>
              <a:rPr lang="es-PE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DE EDUCACION </a:t>
            </a:r>
            <a:r>
              <a:rPr lang="es-PE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AMBIENTAL</a:t>
            </a:r>
          </a:p>
          <a:p>
            <a:pPr algn="ctr"/>
            <a:endParaRPr lang="es-PE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PE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Políticas</a:t>
            </a:r>
            <a:r>
              <a:rPr lang="es-PE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, experiencias y desafíos</a:t>
            </a:r>
            <a:endParaRPr lang="es-PE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s-PE" dirty="0">
              <a:solidFill>
                <a:srgbClr val="FF0000"/>
              </a:solidFill>
              <a:latin typeface="Aharoni" panose="02010803020104030203" pitchFamily="2" charset="-79"/>
              <a:ea typeface="SimSun" charset="-122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11760" y="3919335"/>
            <a:ext cx="6602204" cy="1515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PE" sz="2400" b="1" dirty="0" smtClean="0">
                <a:solidFill>
                  <a:srgbClr val="C00000"/>
                </a:solidFill>
                <a:latin typeface="+mj-lt"/>
                <a:ea typeface="Calibri" pitchFamily="34" charset="0"/>
              </a:rPr>
              <a:t>04 de junio del 2014</a:t>
            </a:r>
            <a:endParaRPr lang="es-PE" sz="2400" b="1" dirty="0">
              <a:solidFill>
                <a:srgbClr val="C00000"/>
              </a:solidFill>
              <a:latin typeface="+mj-lt"/>
              <a:ea typeface="Calibri" pitchFamily="34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s-PE" sz="1050" b="1" dirty="0">
              <a:solidFill>
                <a:srgbClr val="C00000"/>
              </a:solidFill>
              <a:latin typeface="+mj-lt"/>
              <a:ea typeface="SimSun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s-PE" sz="2400" b="1" dirty="0">
                <a:solidFill>
                  <a:srgbClr val="C00000"/>
                </a:solidFill>
                <a:latin typeface="+mn-lt"/>
              </a:rPr>
              <a:t>Colegio de Señoritas “Virgen Asunta</a:t>
            </a:r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”</a:t>
            </a:r>
          </a:p>
          <a:p>
            <a:pPr algn="ctr">
              <a:buFont typeface="Times New Roman" pitchFamily="16" charset="0"/>
              <a:buNone/>
              <a:defRPr/>
            </a:pPr>
            <a:endParaRPr lang="es-PE" sz="1050" b="1" dirty="0" smtClean="0">
              <a:solidFill>
                <a:srgbClr val="C00000"/>
              </a:solidFill>
              <a:latin typeface="+mn-lt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s-PE" sz="24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Chachapoyas - Amazonas</a:t>
            </a:r>
            <a:endParaRPr lang="es-PE" sz="3600" dirty="0">
              <a:solidFill>
                <a:srgbClr val="002060"/>
              </a:solidFill>
              <a:latin typeface="+mj-lt"/>
              <a:ea typeface="SimSun" charset="-122"/>
            </a:endParaRPr>
          </a:p>
        </p:txBody>
      </p:sp>
      <p:pic>
        <p:nvPicPr>
          <p:cNvPr id="9" name="Imagen 1" descr="C:\Documents and Settings\All Users\Documentos\LOGO GR\GOBIERNO REGIONAL AMAZON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6752"/>
            <a:ext cx="1584176" cy="24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insitu.org.pe/webinsitu/insitu_archivos/logo%20del%20iia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720080" cy="11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peco.org.pe/web/images/LogoAPEC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4" y="3645024"/>
            <a:ext cx="1798742" cy="8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8" y="4653136"/>
            <a:ext cx="1786298" cy="63703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45224"/>
            <a:ext cx="1266979" cy="1340768"/>
          </a:xfrm>
          <a:prstGeom prst="rect">
            <a:avLst/>
          </a:prstGeom>
        </p:spPr>
      </p:pic>
      <p:pic>
        <p:nvPicPr>
          <p:cNvPr id="20" name="Picture 2" descr="http://psed.educacion.unmsm.edu.pe/pluginfile.php/42/block_html/content/neoLogo%20ed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33256"/>
            <a:ext cx="3096344" cy="7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1" descr="LOGOMINA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33256"/>
            <a:ext cx="3312368" cy="78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88206" y="1196454"/>
            <a:ext cx="8948290" cy="12964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charset="-122"/>
              </a:rPr>
              <a:t>Conclusiones del Seminario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charset="-122"/>
              </a:rPr>
              <a:t>Fortalezas – Oportunidades  Desafíos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charset="-122"/>
              </a:rPr>
              <a:t>Panel de expertos</a:t>
            </a:r>
            <a:endParaRPr lang="es-MX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charset="-122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7504" y="2852936"/>
            <a:ext cx="8784976" cy="3240360"/>
          </a:xfrm>
          <a:prstGeom prst="rect">
            <a:avLst/>
          </a:prstGeom>
          <a:solidFill>
            <a:srgbClr val="F1DA77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C80F0F"/>
              </a:buClr>
              <a:defRPr/>
            </a:pPr>
            <a:endParaRPr lang="es-PE" sz="2800" b="1" dirty="0">
              <a:latin typeface="+mj-lt"/>
              <a:ea typeface="SimSun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s-PE" sz="2800" b="1" dirty="0">
                <a:latin typeface="+mn-lt"/>
              </a:rPr>
              <a:t>Ing. Pedro Baras Valle </a:t>
            </a:r>
            <a:r>
              <a:rPr lang="es-PE" sz="2800" b="1" dirty="0" smtClean="0">
                <a:latin typeface="+mn-lt"/>
              </a:rPr>
              <a:t>– Oficina Descentralizada del MINAM - Amazonas</a:t>
            </a:r>
          </a:p>
          <a:p>
            <a:pPr marL="514350" indent="-514350">
              <a:buFont typeface="+mj-lt"/>
              <a:buAutoNum type="arabicPeriod"/>
            </a:pPr>
            <a:endParaRPr lang="es-PE" sz="2800" b="1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s-PE" sz="2800" b="1" dirty="0">
                <a:latin typeface="+mn-lt"/>
              </a:rPr>
              <a:t>Dra. </a:t>
            </a:r>
            <a:r>
              <a:rPr lang="es-PE" sz="2800" b="1" dirty="0" err="1">
                <a:latin typeface="+mn-lt"/>
              </a:rPr>
              <a:t>Castula</a:t>
            </a:r>
            <a:r>
              <a:rPr lang="es-PE" sz="2800" b="1" dirty="0">
                <a:latin typeface="+mn-lt"/>
              </a:rPr>
              <a:t> Alvarado </a:t>
            </a:r>
            <a:r>
              <a:rPr lang="es-PE" sz="2800" b="1" dirty="0" err="1" smtClean="0">
                <a:latin typeface="+mn-lt"/>
              </a:rPr>
              <a:t>Chuqui</a:t>
            </a:r>
            <a:endParaRPr lang="es-PE" sz="2800" b="1" dirty="0" smtClean="0">
              <a:latin typeface="+mn-lt"/>
            </a:endParaRPr>
          </a:p>
          <a:p>
            <a:pPr lvl="1"/>
            <a:r>
              <a:rPr lang="es-PE" sz="2800" b="1" dirty="0" smtClean="0">
                <a:latin typeface="+mn-lt"/>
                <a:ea typeface="SimSun" charset="-122"/>
              </a:rPr>
              <a:t>Instituto Superior Pedagógico Toribio Rodriguez de Mendoza</a:t>
            </a:r>
            <a:endParaRPr lang="es-PE" sz="2800" b="1" dirty="0">
              <a:latin typeface="+mn-lt"/>
              <a:ea typeface="SimSun" charset="-122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C80F0F"/>
              </a:buClr>
              <a:buFont typeface="+mj-lt"/>
              <a:buAutoNum type="arabicPeriod"/>
              <a:defRPr/>
            </a:pPr>
            <a:endParaRPr lang="es-PE" sz="2000" b="1" dirty="0">
              <a:latin typeface="+mn-lt"/>
              <a:ea typeface="SimSun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2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t>Programa «Contribución a las Metas Ambientales del Perú» (ProAmbiente)</a:t>
            </a:r>
          </a:p>
        </p:txBody>
      </p:sp>
      <p:sp>
        <p:nvSpPr>
          <p:cNvPr id="47108" name="1 Título"/>
          <p:cNvSpPr>
            <a:spLocks noGrp="1"/>
          </p:cNvSpPr>
          <p:nvPr>
            <p:ph type="title"/>
          </p:nvPr>
        </p:nvSpPr>
        <p:spPr>
          <a:xfrm>
            <a:off x="661988" y="1585739"/>
            <a:ext cx="7775575" cy="6191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tabLst>
                <a:tab pos="266700" algn="l"/>
              </a:tabLst>
            </a:pPr>
            <a:r>
              <a:rPr lang="es-PE" altLang="es-PE" sz="3600" b="1" dirty="0" smtClean="0">
                <a:solidFill>
                  <a:srgbClr val="C00000"/>
                </a:solidFill>
              </a:rPr>
              <a:t>Muchas gracias por su atención</a:t>
            </a:r>
          </a:p>
        </p:txBody>
      </p:sp>
      <p:sp>
        <p:nvSpPr>
          <p:cNvPr id="7" name="Inhaltsplatzhalter 7"/>
          <p:cNvSpPr txBox="1">
            <a:spLocks/>
          </p:cNvSpPr>
          <p:nvPr/>
        </p:nvSpPr>
        <p:spPr>
          <a:xfrm>
            <a:off x="684213" y="2475334"/>
            <a:ext cx="4481512" cy="2609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kern="0" dirty="0" smtClean="0">
                <a:solidFill>
                  <a:schemeClr val="tx1"/>
                </a:solidFill>
              </a:rPr>
              <a:t>Como </a:t>
            </a:r>
            <a:r>
              <a:rPr lang="en-GB" sz="1400" kern="0" dirty="0" err="1" smtClean="0">
                <a:solidFill>
                  <a:schemeClr val="tx1"/>
                </a:solidFill>
              </a:rPr>
              <a:t>empresa</a:t>
            </a:r>
            <a:r>
              <a:rPr lang="en-GB" sz="1400" kern="0" dirty="0" smtClean="0">
                <a:solidFill>
                  <a:schemeClr val="tx1"/>
                </a:solidFill>
              </a:rPr>
              <a:t> federal, la GIZ </a:t>
            </a:r>
            <a:r>
              <a:rPr lang="en-GB" sz="1400" kern="0" dirty="0" err="1" smtClean="0">
                <a:solidFill>
                  <a:schemeClr val="tx1"/>
                </a:solidFill>
              </a:rPr>
              <a:t>asiste</a:t>
            </a:r>
            <a:r>
              <a:rPr lang="en-GB" sz="1400" kern="0" dirty="0" smtClean="0">
                <a:solidFill>
                  <a:schemeClr val="tx1"/>
                </a:solidFill>
              </a:rPr>
              <a:t> al </a:t>
            </a:r>
            <a:r>
              <a:rPr lang="en-GB" sz="1400" kern="0" dirty="0" err="1" smtClean="0">
                <a:solidFill>
                  <a:schemeClr val="tx1"/>
                </a:solidFill>
              </a:rPr>
              <a:t>Gobierno</a:t>
            </a:r>
            <a:r>
              <a:rPr lang="en-GB" sz="1400" kern="0" dirty="0" smtClean="0">
                <a:solidFill>
                  <a:schemeClr val="tx1"/>
                </a:solidFill>
              </a:rPr>
              <a:t> de la </a:t>
            </a:r>
            <a:r>
              <a:rPr lang="en-GB" sz="1400" kern="0" dirty="0" err="1" smtClean="0">
                <a:solidFill>
                  <a:schemeClr val="tx1"/>
                </a:solidFill>
              </a:rPr>
              <a:t>República</a:t>
            </a:r>
            <a:r>
              <a:rPr lang="en-GB" sz="1400" kern="0" dirty="0" smtClean="0">
                <a:solidFill>
                  <a:schemeClr val="tx1"/>
                </a:solidFill>
              </a:rPr>
              <a:t> Federal de </a:t>
            </a:r>
            <a:r>
              <a:rPr lang="en-GB" sz="1400" kern="0" dirty="0" err="1" smtClean="0">
                <a:solidFill>
                  <a:schemeClr val="tx1"/>
                </a:solidFill>
              </a:rPr>
              <a:t>Alemania</a:t>
            </a:r>
            <a:r>
              <a:rPr lang="en-GB" sz="1400" kern="0" dirty="0" smtClean="0">
                <a:solidFill>
                  <a:schemeClr val="tx1"/>
                </a:solidFill>
              </a:rPr>
              <a:t> en </a:t>
            </a:r>
            <a:r>
              <a:rPr lang="en-GB" sz="1400" kern="0" dirty="0" err="1" smtClean="0">
                <a:solidFill>
                  <a:schemeClr val="tx1"/>
                </a:solidFill>
              </a:rPr>
              <a:t>su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labor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para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alcanzar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sus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objetivos</a:t>
            </a:r>
            <a:r>
              <a:rPr lang="en-GB" sz="1400" kern="0" dirty="0" smtClean="0">
                <a:solidFill>
                  <a:schemeClr val="tx1"/>
                </a:solidFill>
              </a:rPr>
              <a:t> en el </a:t>
            </a:r>
            <a:r>
              <a:rPr lang="en-GB" sz="1400" kern="0" dirty="0" err="1" smtClean="0">
                <a:solidFill>
                  <a:schemeClr val="tx1"/>
                </a:solidFill>
              </a:rPr>
              <a:t>ámbito</a:t>
            </a:r>
            <a:r>
              <a:rPr lang="en-GB" sz="1400" kern="0" dirty="0" smtClean="0">
                <a:solidFill>
                  <a:schemeClr val="tx1"/>
                </a:solidFill>
              </a:rPr>
              <a:t> de la </a:t>
            </a:r>
            <a:r>
              <a:rPr lang="en-GB" sz="1400" kern="0" dirty="0" err="1" smtClean="0">
                <a:solidFill>
                  <a:schemeClr val="tx1"/>
                </a:solidFill>
              </a:rPr>
              <a:t>cooperación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internacional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para</a:t>
            </a:r>
            <a:r>
              <a:rPr lang="en-GB" sz="1400" kern="0" dirty="0" smtClean="0">
                <a:solidFill>
                  <a:schemeClr val="tx1"/>
                </a:solidFill>
              </a:rPr>
              <a:t> el </a:t>
            </a:r>
            <a:r>
              <a:rPr lang="en-GB" sz="1400" kern="0" dirty="0" err="1" smtClean="0">
                <a:solidFill>
                  <a:schemeClr val="tx1"/>
                </a:solidFill>
              </a:rPr>
              <a:t>desarrollo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sostenible</a:t>
            </a:r>
            <a:r>
              <a:rPr lang="en-GB" sz="1400" kern="0" dirty="0" smtClean="0">
                <a:solidFill>
                  <a:schemeClr val="tx1"/>
                </a:solidFill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kern="0" dirty="0" smtClean="0">
                <a:solidFill>
                  <a:schemeClr val="tx1"/>
                </a:solidFill>
              </a:rPr>
              <a:t/>
            </a:r>
            <a:br>
              <a:rPr lang="en-GB" sz="1400" kern="0" dirty="0" smtClean="0">
                <a:solidFill>
                  <a:schemeClr val="tx1"/>
                </a:solidFill>
              </a:rPr>
            </a:br>
            <a:r>
              <a:rPr lang="en-GB" sz="1400" kern="0" dirty="0" smtClean="0">
                <a:solidFill>
                  <a:schemeClr val="tx1"/>
                </a:solidFill>
              </a:rPr>
              <a:t>Deutsche </a:t>
            </a:r>
            <a:r>
              <a:rPr lang="en-GB" sz="1400" kern="0" dirty="0" err="1" smtClean="0">
                <a:solidFill>
                  <a:schemeClr val="tx1"/>
                </a:solidFill>
              </a:rPr>
              <a:t>Gesellschaft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für</a:t>
            </a:r>
            <a:r>
              <a:rPr lang="en-GB" sz="1400" kern="0" dirty="0" smtClean="0">
                <a:solidFill>
                  <a:schemeClr val="tx1"/>
                </a:solidFill>
              </a:rPr>
              <a:t/>
            </a:r>
            <a:br>
              <a:rPr lang="en-GB" sz="1400" kern="0" dirty="0" smtClean="0">
                <a:solidFill>
                  <a:schemeClr val="tx1"/>
                </a:solidFill>
              </a:rPr>
            </a:br>
            <a:r>
              <a:rPr lang="en-GB" sz="1400" kern="0" dirty="0" err="1" smtClean="0">
                <a:solidFill>
                  <a:schemeClr val="tx1"/>
                </a:solidFill>
              </a:rPr>
              <a:t>Internationale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Zusammenarbeit</a:t>
            </a:r>
            <a:r>
              <a:rPr lang="en-GB" sz="1400" kern="0" dirty="0" smtClean="0">
                <a:solidFill>
                  <a:schemeClr val="tx1"/>
                </a:solidFill>
              </a:rPr>
              <a:t> (GIZ) GmbH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kern="0" dirty="0" err="1" smtClean="0">
                <a:solidFill>
                  <a:schemeClr val="tx1"/>
                </a:solidFill>
              </a:rPr>
              <a:t>Domicilios</a:t>
            </a:r>
            <a:r>
              <a:rPr lang="en-GB" sz="1400" kern="0" dirty="0" smtClean="0">
                <a:solidFill>
                  <a:schemeClr val="tx1"/>
                </a:solidFill>
              </a:rPr>
              <a:t> de la </a:t>
            </a:r>
            <a:r>
              <a:rPr lang="en-GB" sz="1400" kern="0" dirty="0" err="1" smtClean="0">
                <a:solidFill>
                  <a:schemeClr val="tx1"/>
                </a:solidFill>
              </a:rPr>
              <a:t>Sociedad</a:t>
            </a:r>
            <a:r>
              <a:rPr lang="en-GB" sz="1400" kern="0" dirty="0" smtClean="0">
                <a:solidFill>
                  <a:schemeClr val="tx1"/>
                </a:solidFill>
              </a:rPr>
              <a:t>, Bonn y Eschborn, </a:t>
            </a:r>
            <a:r>
              <a:rPr lang="en-GB" sz="1400" kern="0" dirty="0" err="1" smtClean="0">
                <a:solidFill>
                  <a:schemeClr val="tx1"/>
                </a:solidFill>
              </a:rPr>
              <a:t>Alemania</a:t>
            </a:r>
            <a:endParaRPr lang="en-GB" sz="1400" kern="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kern="0" dirty="0" smtClean="0">
                <a:solidFill>
                  <a:schemeClr val="tx1"/>
                </a:solidFill>
              </a:rPr>
              <a:t>Programa “</a:t>
            </a:r>
            <a:r>
              <a:rPr lang="en-GB" sz="1400" kern="0" dirty="0" err="1" smtClean="0">
                <a:solidFill>
                  <a:schemeClr val="tx1"/>
                </a:solidFill>
              </a:rPr>
              <a:t>Contribución</a:t>
            </a:r>
            <a:r>
              <a:rPr lang="en-GB" sz="1400" kern="0" dirty="0" smtClean="0">
                <a:solidFill>
                  <a:schemeClr val="tx1"/>
                </a:solidFill>
              </a:rPr>
              <a:t> a las </a:t>
            </a:r>
            <a:r>
              <a:rPr lang="en-GB" sz="1400" kern="0" dirty="0" err="1" smtClean="0">
                <a:solidFill>
                  <a:schemeClr val="tx1"/>
                </a:solidFill>
              </a:rPr>
              <a:t>Metas</a:t>
            </a:r>
            <a:r>
              <a:rPr lang="en-GB" sz="1400" kern="0" dirty="0" smtClean="0">
                <a:solidFill>
                  <a:schemeClr val="tx1"/>
                </a:solidFill>
              </a:rPr>
              <a:t> </a:t>
            </a:r>
            <a:r>
              <a:rPr lang="en-GB" sz="1400" kern="0" dirty="0" err="1" smtClean="0">
                <a:solidFill>
                  <a:schemeClr val="tx1"/>
                </a:solidFill>
              </a:rPr>
              <a:t>Ambientales</a:t>
            </a:r>
            <a:r>
              <a:rPr lang="en-GB" sz="1400" kern="0" dirty="0" smtClean="0">
                <a:solidFill>
                  <a:schemeClr val="tx1"/>
                </a:solidFill>
              </a:rPr>
              <a:t> del </a:t>
            </a:r>
            <a:r>
              <a:rPr lang="en-GB" sz="1400" kern="0" dirty="0" err="1" smtClean="0">
                <a:solidFill>
                  <a:schemeClr val="tx1"/>
                </a:solidFill>
              </a:rPr>
              <a:t>Perú</a:t>
            </a:r>
            <a:r>
              <a:rPr lang="en-GB" sz="1400" kern="0" dirty="0" smtClean="0">
                <a:solidFill>
                  <a:schemeClr val="tx1"/>
                </a:solidFill>
              </a:rPr>
              <a:t>” (ProAmbiente)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kern="0" dirty="0" err="1" smtClean="0">
                <a:solidFill>
                  <a:schemeClr val="tx1"/>
                </a:solidFill>
              </a:rPr>
              <a:t>Sede</a:t>
            </a:r>
            <a:r>
              <a:rPr lang="en-GB" sz="1400" kern="0" dirty="0" smtClean="0">
                <a:solidFill>
                  <a:schemeClr val="tx1"/>
                </a:solidFill>
              </a:rPr>
              <a:t> Central: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kern="0" dirty="0" smtClean="0">
                <a:solidFill>
                  <a:schemeClr val="tx1"/>
                </a:solidFill>
              </a:rPr>
              <a:t>Av.  Los Incas 172, </a:t>
            </a:r>
            <a:r>
              <a:rPr lang="en-GB" sz="1400" kern="0" dirty="0" err="1" smtClean="0">
                <a:solidFill>
                  <a:schemeClr val="tx1"/>
                </a:solidFill>
              </a:rPr>
              <a:t>piso</a:t>
            </a:r>
            <a:r>
              <a:rPr lang="en-GB" sz="1400" kern="0" dirty="0" smtClean="0">
                <a:solidFill>
                  <a:schemeClr val="tx1"/>
                </a:solidFill>
              </a:rPr>
              <a:t> 6, El </a:t>
            </a:r>
            <a:r>
              <a:rPr lang="en-GB" sz="1400" kern="0" dirty="0" err="1" smtClean="0">
                <a:solidFill>
                  <a:schemeClr val="tx1"/>
                </a:solidFill>
              </a:rPr>
              <a:t>Olivar</a:t>
            </a:r>
            <a:r>
              <a:rPr lang="en-GB" sz="1400" kern="0" dirty="0" smtClean="0">
                <a:solidFill>
                  <a:schemeClr val="tx1"/>
                </a:solidFill>
              </a:rPr>
              <a:t>, San Isidro, Lima 27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180975" algn="l"/>
              </a:tabLst>
              <a:defRPr/>
            </a:pPr>
            <a:r>
              <a:rPr lang="en-GB" sz="1400" kern="0" dirty="0" smtClean="0">
                <a:solidFill>
                  <a:schemeClr val="tx1"/>
                </a:solidFill>
              </a:rPr>
              <a:t>T	+51 -1 441-2500</a:t>
            </a:r>
            <a:br>
              <a:rPr lang="en-GB" sz="1400" kern="0" dirty="0" smtClean="0">
                <a:solidFill>
                  <a:schemeClr val="tx1"/>
                </a:solidFill>
              </a:rPr>
            </a:br>
            <a:r>
              <a:rPr lang="en-GB" sz="1400" kern="0" dirty="0" smtClean="0">
                <a:solidFill>
                  <a:schemeClr val="tx1"/>
                </a:solidFill>
              </a:rPr>
              <a:t>F	+51-1 422-4909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80F0F"/>
              </a:buClr>
              <a:tabLst>
                <a:tab pos="180975" algn="l"/>
              </a:tabLst>
              <a:defRPr/>
            </a:pPr>
            <a:r>
              <a:rPr lang="en-GB" sz="1400" kern="0" dirty="0" smtClean="0">
                <a:solidFill>
                  <a:srgbClr val="6E6452"/>
                </a:solidFill>
              </a:rPr>
              <a:t>E	</a:t>
            </a:r>
            <a:r>
              <a:rPr lang="en-GB" sz="1400" kern="0" dirty="0" smtClean="0">
                <a:solidFill>
                  <a:srgbClr val="6E6452"/>
                </a:solidFill>
                <a:hlinkClick r:id="rId2"/>
              </a:rPr>
              <a:t>silke.spohn@giz.de</a:t>
            </a:r>
            <a:r>
              <a:rPr lang="en-GB" sz="1400" kern="0" dirty="0" smtClean="0">
                <a:solidFill>
                  <a:srgbClr val="6E6452"/>
                </a:solidFill>
              </a:rPr>
              <a:t/>
            </a:r>
            <a:br>
              <a:rPr lang="en-GB" sz="1400" kern="0" dirty="0" smtClean="0">
                <a:solidFill>
                  <a:srgbClr val="6E6452"/>
                </a:solidFill>
              </a:rPr>
            </a:br>
            <a:r>
              <a:rPr lang="en-GB" sz="1400" kern="0" dirty="0" smtClean="0">
                <a:solidFill>
                  <a:srgbClr val="6E6452"/>
                </a:solidFill>
              </a:rPr>
              <a:t>I	</a:t>
            </a:r>
            <a:r>
              <a:rPr lang="en-GB" sz="1400" kern="0" dirty="0" smtClean="0">
                <a:solidFill>
                  <a:srgbClr val="6E6452"/>
                </a:solidFill>
                <a:hlinkClick r:id="rId3"/>
              </a:rPr>
              <a:t>www.giz.de/peru</a:t>
            </a:r>
            <a:r>
              <a:rPr lang="en-GB" sz="1400" kern="0" dirty="0" smtClean="0">
                <a:solidFill>
                  <a:srgbClr val="6E645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endParaRPr lang="de-DE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endParaRPr lang="de-DE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endParaRPr lang="de-DE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de-DE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5467350" y="2420888"/>
            <a:ext cx="3005138" cy="38147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b="1" kern="0" dirty="0" err="1" smtClean="0">
                <a:solidFill>
                  <a:schemeClr val="tx1"/>
                </a:solidFill>
              </a:rPr>
              <a:t>Directora</a:t>
            </a:r>
            <a:r>
              <a:rPr lang="en-GB" sz="1400" b="1" kern="0" dirty="0" smtClean="0">
                <a:solidFill>
                  <a:schemeClr val="tx1"/>
                </a:solidFill>
              </a:rPr>
              <a:t>:</a:t>
            </a:r>
            <a:r>
              <a:rPr lang="en-GB" sz="1400" kern="0" dirty="0" smtClean="0">
                <a:solidFill>
                  <a:schemeClr val="tx1"/>
                </a:solidFill>
              </a:rPr>
              <a:t/>
            </a:r>
            <a:br>
              <a:rPr lang="en-GB" sz="1400" kern="0" dirty="0" smtClean="0">
                <a:solidFill>
                  <a:schemeClr val="tx1"/>
                </a:solidFill>
              </a:rPr>
            </a:br>
            <a:r>
              <a:rPr lang="en-GB" sz="1400" kern="0" dirty="0" smtClean="0">
                <a:solidFill>
                  <a:schemeClr val="tx1"/>
                </a:solidFill>
              </a:rPr>
              <a:t>Silke Spohn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GB" sz="1400" b="1" kern="0" dirty="0" smtClean="0">
                <a:solidFill>
                  <a:schemeClr val="tx1"/>
                </a:solidFill>
              </a:rPr>
              <a:t>Gestor Regional – </a:t>
            </a:r>
            <a:r>
              <a:rPr lang="en-GB" sz="1400" b="1" kern="0" dirty="0" err="1" smtClean="0">
                <a:solidFill>
                  <a:schemeClr val="tx1"/>
                </a:solidFill>
              </a:rPr>
              <a:t>Sede</a:t>
            </a:r>
            <a:r>
              <a:rPr lang="en-GB" sz="1400" b="1" kern="0" dirty="0" smtClean="0">
                <a:solidFill>
                  <a:schemeClr val="tx1"/>
                </a:solidFill>
              </a:rPr>
              <a:t> Amazonas: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chemeClr val="tx1"/>
                </a:solidFill>
              </a:rPr>
              <a:t>Tulio Santoyo</a:t>
            </a: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5515678" y="4201311"/>
            <a:ext cx="248902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err="1" smtClean="0">
                <a:solidFill>
                  <a:schemeClr val="tx1"/>
                </a:solidFill>
                <a:latin typeface="+mn-lt"/>
                <a:cs typeface="+mn-cs"/>
              </a:rPr>
              <a:t>En cooperación con:</a:t>
            </a:r>
          </a:p>
        </p:txBody>
      </p:sp>
      <p:sp>
        <p:nvSpPr>
          <p:cNvPr id="10" name="Rechteck 10"/>
          <p:cNvSpPr/>
          <p:nvPr/>
        </p:nvSpPr>
        <p:spPr bwMode="auto">
          <a:xfrm>
            <a:off x="5579690" y="4725144"/>
            <a:ext cx="2952750" cy="825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  <a:cs typeface="+mn-cs"/>
              </a:rPr>
              <a:t>MINAM,  </a:t>
            </a:r>
            <a:r>
              <a:rPr lang="en-GB" sz="1400" dirty="0" smtClean="0">
                <a:latin typeface="+mn-lt"/>
                <a:cs typeface="+mn-cs"/>
              </a:rPr>
              <a:t>MINAGRI</a:t>
            </a:r>
            <a:r>
              <a:rPr lang="en-GB" sz="1400" dirty="0">
                <a:latin typeface="+mn-lt"/>
                <a:cs typeface="+mn-cs"/>
              </a:rPr>
              <a:t>, </a:t>
            </a:r>
            <a:r>
              <a:rPr lang="en-GB" sz="1400" dirty="0" smtClean="0">
                <a:latin typeface="+mn-lt"/>
                <a:cs typeface="+mn-cs"/>
              </a:rPr>
              <a:t>MEF, </a:t>
            </a:r>
            <a:r>
              <a:rPr lang="en-GB" sz="1400" dirty="0" err="1" smtClean="0">
                <a:latin typeface="+mn-lt"/>
                <a:cs typeface="+mn-cs"/>
              </a:rPr>
              <a:t>Concytec</a:t>
            </a:r>
            <a:endParaRPr lang="en-GB" sz="1400" dirty="0" smtClean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+mn-lt"/>
                <a:cs typeface="+mn-cs"/>
              </a:rPr>
              <a:t>Gobierno Regional de Amazonas</a:t>
            </a:r>
            <a:endParaRPr lang="en-GB" sz="1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70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t>Programa «Contribución a las Metas Ambientales del Perú» (ProAmbiente)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81207" y="2492896"/>
            <a:ext cx="5788025" cy="3046988"/>
          </a:xfrm>
          <a:prstGeom prst="rect">
            <a:avLst/>
          </a:prstGeom>
          <a:solidFill>
            <a:srgbClr val="F1DA77"/>
          </a:solidFill>
          <a:ln>
            <a:noFill/>
          </a:ln>
        </p:spPr>
        <p:txBody>
          <a:bodyPr anchor="ctr">
            <a:spAutoFit/>
          </a:bodyPr>
          <a:lstStyle/>
          <a:p>
            <a:pPr lvl="0" algn="just"/>
            <a:r>
              <a:rPr lang="es-PE" sz="3200" b="1" dirty="0" err="1">
                <a:latin typeface="+mn-lt"/>
              </a:rPr>
              <a:t>Aperturar</a:t>
            </a:r>
            <a:r>
              <a:rPr lang="es-PE" sz="3200" b="1" dirty="0">
                <a:latin typeface="+mn-lt"/>
              </a:rPr>
              <a:t> un espacio de discusión, reflexión, el intercambio de experiencias y la generación de propuestas para el fortalecimiento de la Educación Ambiental en Amazonas.</a:t>
            </a:r>
          </a:p>
        </p:txBody>
      </p:sp>
      <p:pic>
        <p:nvPicPr>
          <p:cNvPr id="14" name="Picture 26" descr="MCj02889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" y="1410171"/>
            <a:ext cx="280828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089158" y="1445264"/>
            <a:ext cx="5788025" cy="7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4800" b="1" dirty="0">
                <a:solidFill>
                  <a:srgbClr val="FF0000"/>
                </a:solidFill>
                <a:latin typeface="+mj-lt"/>
                <a:ea typeface="SimSun" charset="-122"/>
              </a:rPr>
              <a:t>Objetivo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66427"/>
              </p:ext>
            </p:extLst>
          </p:nvPr>
        </p:nvGraphicFramePr>
        <p:xfrm>
          <a:off x="251520" y="2636912"/>
          <a:ext cx="252028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n" r:id="rId3" imgW="2209800" imgH="2628900" progId="">
                  <p:embed/>
                </p:oleObj>
              </mc:Choice>
              <mc:Fallback>
                <p:oleObj name="Imagen" r:id="rId3" imgW="2209800" imgH="26289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36912"/>
                        <a:ext cx="2520280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32447" y="2204864"/>
            <a:ext cx="6004049" cy="4154984"/>
          </a:xfrm>
          <a:prstGeom prst="rect">
            <a:avLst/>
          </a:prstGeom>
          <a:solidFill>
            <a:srgbClr val="F1DA77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PE" sz="2200" b="1" dirty="0">
                <a:latin typeface="+mn-lt"/>
              </a:rPr>
              <a:t>Se conoce el marco político e institucional para la Educación Ambiental en el País y en el departamento de </a:t>
            </a:r>
            <a:r>
              <a:rPr lang="es-PE" sz="2200" b="1" dirty="0" smtClean="0">
                <a:latin typeface="+mn-lt"/>
              </a:rPr>
              <a:t>Amazonas</a:t>
            </a:r>
          </a:p>
          <a:p>
            <a:pPr marL="342900" lvl="0" indent="-342900" algn="just">
              <a:buFont typeface="+mj-lt"/>
              <a:buAutoNum type="arabicPeriod"/>
            </a:pPr>
            <a:endParaRPr lang="es-PE" sz="2200" b="1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PE" sz="2200" b="1" dirty="0">
                <a:latin typeface="+mn-lt"/>
              </a:rPr>
              <a:t>Se conoce e intercambia experiencias exitosas en educación ambiental con características </a:t>
            </a:r>
            <a:r>
              <a:rPr lang="es-PE" sz="2200" b="1" dirty="0" err="1">
                <a:latin typeface="+mn-lt"/>
              </a:rPr>
              <a:t>replicabilidad</a:t>
            </a:r>
            <a:r>
              <a:rPr lang="es-PE" sz="2200" b="1" dirty="0">
                <a:latin typeface="+mn-lt"/>
              </a:rPr>
              <a:t> en el departamento de Amazonas</a:t>
            </a:r>
          </a:p>
          <a:p>
            <a:pPr marL="342900" lvl="0" indent="-342900" algn="just">
              <a:buFont typeface="+mj-lt"/>
              <a:buAutoNum type="arabicPeriod"/>
            </a:pPr>
            <a:endParaRPr lang="es-PE" sz="2200" b="1" dirty="0" smtClean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PE" sz="2200" b="1" dirty="0" smtClean="0">
                <a:latin typeface="+mn-lt"/>
              </a:rPr>
              <a:t>Se </a:t>
            </a:r>
            <a:r>
              <a:rPr lang="es-PE" sz="2200" b="1" dirty="0">
                <a:latin typeface="+mn-lt"/>
              </a:rPr>
              <a:t>definen los desafíos y/o </a:t>
            </a:r>
            <a:r>
              <a:rPr lang="es-PE" sz="2200" b="1" dirty="0" smtClean="0">
                <a:latin typeface="+mn-lt"/>
              </a:rPr>
              <a:t>lineamientos </a:t>
            </a:r>
            <a:r>
              <a:rPr lang="es-PE" sz="2200" b="1" dirty="0">
                <a:latin typeface="+mn-lt"/>
              </a:rPr>
              <a:t>estratégicos para fortalecer las educación ambiental en el departamento de Amazonas</a:t>
            </a: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179512" y="1124744"/>
            <a:ext cx="885698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4800" b="1" dirty="0">
                <a:solidFill>
                  <a:srgbClr val="FF0000"/>
                </a:solidFill>
                <a:latin typeface="+mj-lt"/>
                <a:ea typeface="SimSun" charset="-122"/>
              </a:rPr>
              <a:t>Resultados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sp>
        <p:nvSpPr>
          <p:cNvPr id="8" name="Rectangle 388"/>
          <p:cNvSpPr>
            <a:spLocks noGrp="1" noChangeArrowheads="1"/>
          </p:cNvSpPr>
          <p:nvPr>
            <p:ph type="title"/>
          </p:nvPr>
        </p:nvSpPr>
        <p:spPr>
          <a:xfrm>
            <a:off x="107503" y="1205880"/>
            <a:ext cx="8856986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Metodología</a:t>
            </a:r>
          </a:p>
        </p:txBody>
      </p:sp>
      <p:sp>
        <p:nvSpPr>
          <p:cNvPr id="9" name="Rectangle 389"/>
          <p:cNvSpPr>
            <a:spLocks noChangeArrowheads="1"/>
          </p:cNvSpPr>
          <p:nvPr/>
        </p:nvSpPr>
        <p:spPr bwMode="auto">
          <a:xfrm>
            <a:off x="4572001" y="2736223"/>
            <a:ext cx="3888431" cy="2636993"/>
          </a:xfrm>
          <a:prstGeom prst="rect">
            <a:avLst/>
          </a:prstGeom>
          <a:solidFill>
            <a:srgbClr val="F1DA77"/>
          </a:solidFill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MX" sz="2800" b="1" dirty="0" smtClean="0">
                <a:latin typeface="+mn-lt"/>
                <a:ea typeface="SimSun" charset="-122"/>
              </a:rPr>
              <a:t>Exposiciones 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MX" sz="2800" b="1" dirty="0" smtClean="0">
                <a:latin typeface="+mn-lt"/>
                <a:ea typeface="SimSun" charset="-122"/>
              </a:rPr>
              <a:t>Diálogo – preguntas y respuestas</a:t>
            </a:r>
            <a:endParaRPr lang="es-ES_tradnl" sz="1200" b="1" dirty="0" smtClean="0">
              <a:latin typeface="+mn-lt"/>
              <a:ea typeface="SimSun" charset="-122"/>
            </a:endParaRP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ES_tradnl" sz="2800" b="1" dirty="0" smtClean="0">
                <a:latin typeface="+mn-lt"/>
                <a:ea typeface="SimSun" charset="-122"/>
              </a:rPr>
              <a:t>Sistematización y conclusiones</a:t>
            </a:r>
            <a:endParaRPr lang="es-MX" sz="2800" b="1" dirty="0">
              <a:latin typeface="+mn-lt"/>
              <a:ea typeface="SimSun" charset="-122"/>
            </a:endParaRPr>
          </a:p>
        </p:txBody>
      </p:sp>
      <p:grpSp>
        <p:nvGrpSpPr>
          <p:cNvPr id="10" name="Group 403"/>
          <p:cNvGrpSpPr>
            <a:grpSpLocks/>
          </p:cNvGrpSpPr>
          <p:nvPr/>
        </p:nvGrpSpPr>
        <p:grpSpPr bwMode="auto">
          <a:xfrm>
            <a:off x="107503" y="2545970"/>
            <a:ext cx="3718099" cy="3547326"/>
            <a:chOff x="884" y="1898"/>
            <a:chExt cx="4808" cy="2212"/>
          </a:xfrm>
        </p:grpSpPr>
        <p:grpSp>
          <p:nvGrpSpPr>
            <p:cNvPr id="11" name="Group 404"/>
            <p:cNvGrpSpPr>
              <a:grpSpLocks/>
            </p:cNvGrpSpPr>
            <p:nvPr/>
          </p:nvGrpSpPr>
          <p:grpSpPr bwMode="auto">
            <a:xfrm>
              <a:off x="884" y="1898"/>
              <a:ext cx="4808" cy="2212"/>
              <a:chOff x="884" y="1898"/>
              <a:chExt cx="4808" cy="2212"/>
            </a:xfrm>
          </p:grpSpPr>
          <p:pic>
            <p:nvPicPr>
              <p:cNvPr id="29" name="Picture 405" descr="j018295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2630"/>
                <a:ext cx="1150" cy="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06" descr="j019928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2679"/>
                <a:ext cx="1228" cy="1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07" descr="j018297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" y="1898"/>
                <a:ext cx="1200" cy="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08" descr="j0283774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2083"/>
                <a:ext cx="647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09" descr="j025234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3410"/>
                <a:ext cx="1151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410"/>
            <p:cNvGrpSpPr>
              <a:grpSpLocks noChangeAspect="1"/>
            </p:cNvGrpSpPr>
            <p:nvPr/>
          </p:nvGrpSpPr>
          <p:grpSpPr bwMode="auto">
            <a:xfrm>
              <a:off x="3434" y="2435"/>
              <a:ext cx="1578" cy="1494"/>
              <a:chOff x="3434" y="2435"/>
              <a:chExt cx="1578" cy="1494"/>
            </a:xfrm>
          </p:grpSpPr>
          <p:sp>
            <p:nvSpPr>
              <p:cNvPr id="13" name="AutoShape 411"/>
              <p:cNvSpPr>
                <a:spLocks noChangeAspect="1" noChangeArrowheads="1" noTextEdit="1"/>
              </p:cNvSpPr>
              <p:nvPr/>
            </p:nvSpPr>
            <p:spPr bwMode="auto">
              <a:xfrm>
                <a:off x="3434" y="2435"/>
                <a:ext cx="1578" cy="1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4" name="Freeform 412"/>
              <p:cNvSpPr>
                <a:spLocks/>
              </p:cNvSpPr>
              <p:nvPr/>
            </p:nvSpPr>
            <p:spPr bwMode="auto">
              <a:xfrm>
                <a:off x="3961" y="2798"/>
                <a:ext cx="515" cy="417"/>
              </a:xfrm>
              <a:custGeom>
                <a:avLst/>
                <a:gdLst>
                  <a:gd name="T0" fmla="*/ 12 w 515"/>
                  <a:gd name="T1" fmla="*/ 0 h 417"/>
                  <a:gd name="T2" fmla="*/ 53 w 515"/>
                  <a:gd name="T3" fmla="*/ 4 h 417"/>
                  <a:gd name="T4" fmla="*/ 93 w 515"/>
                  <a:gd name="T5" fmla="*/ 25 h 417"/>
                  <a:gd name="T6" fmla="*/ 153 w 515"/>
                  <a:gd name="T7" fmla="*/ 65 h 417"/>
                  <a:gd name="T8" fmla="*/ 209 w 515"/>
                  <a:gd name="T9" fmla="*/ 111 h 417"/>
                  <a:gd name="T10" fmla="*/ 258 w 515"/>
                  <a:gd name="T11" fmla="*/ 159 h 417"/>
                  <a:gd name="T12" fmla="*/ 297 w 515"/>
                  <a:gd name="T13" fmla="*/ 195 h 417"/>
                  <a:gd name="T14" fmla="*/ 337 w 515"/>
                  <a:gd name="T15" fmla="*/ 224 h 417"/>
                  <a:gd name="T16" fmla="*/ 374 w 515"/>
                  <a:gd name="T17" fmla="*/ 250 h 417"/>
                  <a:gd name="T18" fmla="*/ 413 w 515"/>
                  <a:gd name="T19" fmla="*/ 283 h 417"/>
                  <a:gd name="T20" fmla="*/ 461 w 515"/>
                  <a:gd name="T21" fmla="*/ 296 h 417"/>
                  <a:gd name="T22" fmla="*/ 496 w 515"/>
                  <a:gd name="T23" fmla="*/ 305 h 417"/>
                  <a:gd name="T24" fmla="*/ 515 w 515"/>
                  <a:gd name="T25" fmla="*/ 326 h 417"/>
                  <a:gd name="T26" fmla="*/ 502 w 515"/>
                  <a:gd name="T27" fmla="*/ 361 h 417"/>
                  <a:gd name="T28" fmla="*/ 462 w 515"/>
                  <a:gd name="T29" fmla="*/ 388 h 417"/>
                  <a:gd name="T30" fmla="*/ 438 w 515"/>
                  <a:gd name="T31" fmla="*/ 413 h 417"/>
                  <a:gd name="T32" fmla="*/ 403 w 515"/>
                  <a:gd name="T33" fmla="*/ 417 h 417"/>
                  <a:gd name="T34" fmla="*/ 383 w 515"/>
                  <a:gd name="T35" fmla="*/ 396 h 417"/>
                  <a:gd name="T36" fmla="*/ 368 w 515"/>
                  <a:gd name="T37" fmla="*/ 361 h 417"/>
                  <a:gd name="T38" fmla="*/ 381 w 515"/>
                  <a:gd name="T39" fmla="*/ 309 h 417"/>
                  <a:gd name="T40" fmla="*/ 312 w 515"/>
                  <a:gd name="T41" fmla="*/ 250 h 417"/>
                  <a:gd name="T42" fmla="*/ 250 w 515"/>
                  <a:gd name="T43" fmla="*/ 208 h 417"/>
                  <a:gd name="T44" fmla="*/ 194 w 515"/>
                  <a:gd name="T45" fmla="*/ 168 h 417"/>
                  <a:gd name="T46" fmla="*/ 137 w 515"/>
                  <a:gd name="T47" fmla="*/ 140 h 417"/>
                  <a:gd name="T48" fmla="*/ 74 w 515"/>
                  <a:gd name="T49" fmla="*/ 122 h 417"/>
                  <a:gd name="T50" fmla="*/ 29 w 515"/>
                  <a:gd name="T51" fmla="*/ 87 h 417"/>
                  <a:gd name="T52" fmla="*/ 4 w 515"/>
                  <a:gd name="T53" fmla="*/ 47 h 417"/>
                  <a:gd name="T54" fmla="*/ 0 w 515"/>
                  <a:gd name="T55" fmla="*/ 16 h 417"/>
                  <a:gd name="T56" fmla="*/ 12 w 515"/>
                  <a:gd name="T57" fmla="*/ 0 h 4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5"/>
                  <a:gd name="T88" fmla="*/ 0 h 417"/>
                  <a:gd name="T89" fmla="*/ 515 w 515"/>
                  <a:gd name="T90" fmla="*/ 417 h 4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5" h="417">
                    <a:moveTo>
                      <a:pt x="12" y="0"/>
                    </a:moveTo>
                    <a:lnTo>
                      <a:pt x="53" y="4"/>
                    </a:lnTo>
                    <a:lnTo>
                      <a:pt x="93" y="25"/>
                    </a:lnTo>
                    <a:lnTo>
                      <a:pt x="153" y="65"/>
                    </a:lnTo>
                    <a:lnTo>
                      <a:pt x="209" y="111"/>
                    </a:lnTo>
                    <a:lnTo>
                      <a:pt x="258" y="159"/>
                    </a:lnTo>
                    <a:lnTo>
                      <a:pt x="297" y="195"/>
                    </a:lnTo>
                    <a:lnTo>
                      <a:pt x="337" y="224"/>
                    </a:lnTo>
                    <a:lnTo>
                      <a:pt x="374" y="250"/>
                    </a:lnTo>
                    <a:lnTo>
                      <a:pt x="413" y="283"/>
                    </a:lnTo>
                    <a:lnTo>
                      <a:pt x="461" y="296"/>
                    </a:lnTo>
                    <a:lnTo>
                      <a:pt x="496" y="305"/>
                    </a:lnTo>
                    <a:lnTo>
                      <a:pt x="515" y="326"/>
                    </a:lnTo>
                    <a:lnTo>
                      <a:pt x="502" y="361"/>
                    </a:lnTo>
                    <a:lnTo>
                      <a:pt x="462" y="388"/>
                    </a:lnTo>
                    <a:lnTo>
                      <a:pt x="438" y="413"/>
                    </a:lnTo>
                    <a:lnTo>
                      <a:pt x="403" y="417"/>
                    </a:lnTo>
                    <a:lnTo>
                      <a:pt x="383" y="396"/>
                    </a:lnTo>
                    <a:lnTo>
                      <a:pt x="368" y="361"/>
                    </a:lnTo>
                    <a:lnTo>
                      <a:pt x="381" y="309"/>
                    </a:lnTo>
                    <a:lnTo>
                      <a:pt x="312" y="250"/>
                    </a:lnTo>
                    <a:lnTo>
                      <a:pt x="250" y="208"/>
                    </a:lnTo>
                    <a:lnTo>
                      <a:pt x="194" y="168"/>
                    </a:lnTo>
                    <a:lnTo>
                      <a:pt x="137" y="140"/>
                    </a:lnTo>
                    <a:lnTo>
                      <a:pt x="74" y="122"/>
                    </a:lnTo>
                    <a:lnTo>
                      <a:pt x="29" y="87"/>
                    </a:lnTo>
                    <a:lnTo>
                      <a:pt x="4" y="47"/>
                    </a:lnTo>
                    <a:lnTo>
                      <a:pt x="0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grpSp>
            <p:nvGrpSpPr>
              <p:cNvPr id="15" name="Group 413"/>
              <p:cNvGrpSpPr>
                <a:grpSpLocks/>
              </p:cNvGrpSpPr>
              <p:nvPr/>
            </p:nvGrpSpPr>
            <p:grpSpPr bwMode="auto">
              <a:xfrm>
                <a:off x="3838" y="2793"/>
                <a:ext cx="419" cy="1139"/>
                <a:chOff x="3838" y="2793"/>
                <a:chExt cx="419" cy="1139"/>
              </a:xfrm>
            </p:grpSpPr>
            <p:sp>
              <p:nvSpPr>
                <p:cNvPr id="26" name="Freeform 414"/>
                <p:cNvSpPr>
                  <a:spLocks/>
                </p:cNvSpPr>
                <p:nvPr/>
              </p:nvSpPr>
              <p:spPr bwMode="auto">
                <a:xfrm>
                  <a:off x="3874" y="2793"/>
                  <a:ext cx="263" cy="545"/>
                </a:xfrm>
                <a:custGeom>
                  <a:avLst/>
                  <a:gdLst>
                    <a:gd name="T0" fmla="*/ 52 w 263"/>
                    <a:gd name="T1" fmla="*/ 7 h 545"/>
                    <a:gd name="T2" fmla="*/ 88 w 263"/>
                    <a:gd name="T3" fmla="*/ 0 h 545"/>
                    <a:gd name="T4" fmla="*/ 133 w 263"/>
                    <a:gd name="T5" fmla="*/ 13 h 545"/>
                    <a:gd name="T6" fmla="*/ 166 w 263"/>
                    <a:gd name="T7" fmla="*/ 35 h 545"/>
                    <a:gd name="T8" fmla="*/ 196 w 263"/>
                    <a:gd name="T9" fmla="*/ 79 h 545"/>
                    <a:gd name="T10" fmla="*/ 214 w 263"/>
                    <a:gd name="T11" fmla="*/ 126 h 545"/>
                    <a:gd name="T12" fmla="*/ 233 w 263"/>
                    <a:gd name="T13" fmla="*/ 181 h 545"/>
                    <a:gd name="T14" fmla="*/ 245 w 263"/>
                    <a:gd name="T15" fmla="*/ 229 h 545"/>
                    <a:gd name="T16" fmla="*/ 256 w 263"/>
                    <a:gd name="T17" fmla="*/ 289 h 545"/>
                    <a:gd name="T18" fmla="*/ 260 w 263"/>
                    <a:gd name="T19" fmla="*/ 333 h 545"/>
                    <a:gd name="T20" fmla="*/ 263 w 263"/>
                    <a:gd name="T21" fmla="*/ 389 h 545"/>
                    <a:gd name="T22" fmla="*/ 263 w 263"/>
                    <a:gd name="T23" fmla="*/ 442 h 545"/>
                    <a:gd name="T24" fmla="*/ 247 w 263"/>
                    <a:gd name="T25" fmla="*/ 482 h 545"/>
                    <a:gd name="T26" fmla="*/ 229 w 263"/>
                    <a:gd name="T27" fmla="*/ 519 h 545"/>
                    <a:gd name="T28" fmla="*/ 193 w 263"/>
                    <a:gd name="T29" fmla="*/ 539 h 545"/>
                    <a:gd name="T30" fmla="*/ 142 w 263"/>
                    <a:gd name="T31" fmla="*/ 545 h 545"/>
                    <a:gd name="T32" fmla="*/ 94 w 263"/>
                    <a:gd name="T33" fmla="*/ 536 h 545"/>
                    <a:gd name="T34" fmla="*/ 66 w 263"/>
                    <a:gd name="T35" fmla="*/ 517 h 545"/>
                    <a:gd name="T36" fmla="*/ 48 w 263"/>
                    <a:gd name="T37" fmla="*/ 488 h 545"/>
                    <a:gd name="T38" fmla="*/ 36 w 263"/>
                    <a:gd name="T39" fmla="*/ 429 h 545"/>
                    <a:gd name="T40" fmla="*/ 43 w 263"/>
                    <a:gd name="T41" fmla="*/ 378 h 545"/>
                    <a:gd name="T42" fmla="*/ 61 w 263"/>
                    <a:gd name="T43" fmla="*/ 326 h 545"/>
                    <a:gd name="T44" fmla="*/ 70 w 263"/>
                    <a:gd name="T45" fmla="*/ 281 h 545"/>
                    <a:gd name="T46" fmla="*/ 61 w 263"/>
                    <a:gd name="T47" fmla="*/ 245 h 545"/>
                    <a:gd name="T48" fmla="*/ 40 w 263"/>
                    <a:gd name="T49" fmla="*/ 198 h 545"/>
                    <a:gd name="T50" fmla="*/ 16 w 263"/>
                    <a:gd name="T51" fmla="*/ 163 h 545"/>
                    <a:gd name="T52" fmla="*/ 0 w 263"/>
                    <a:gd name="T53" fmla="*/ 109 h 545"/>
                    <a:gd name="T54" fmla="*/ 0 w 263"/>
                    <a:gd name="T55" fmla="*/ 66 h 545"/>
                    <a:gd name="T56" fmla="*/ 13 w 263"/>
                    <a:gd name="T57" fmla="*/ 34 h 545"/>
                    <a:gd name="T58" fmla="*/ 52 w 263"/>
                    <a:gd name="T59" fmla="*/ 7 h 54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63"/>
                    <a:gd name="T91" fmla="*/ 0 h 545"/>
                    <a:gd name="T92" fmla="*/ 263 w 263"/>
                    <a:gd name="T93" fmla="*/ 545 h 54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63" h="545">
                      <a:moveTo>
                        <a:pt x="52" y="7"/>
                      </a:moveTo>
                      <a:lnTo>
                        <a:pt x="88" y="0"/>
                      </a:lnTo>
                      <a:lnTo>
                        <a:pt x="133" y="13"/>
                      </a:lnTo>
                      <a:lnTo>
                        <a:pt x="166" y="35"/>
                      </a:lnTo>
                      <a:lnTo>
                        <a:pt x="196" y="79"/>
                      </a:lnTo>
                      <a:lnTo>
                        <a:pt x="214" y="126"/>
                      </a:lnTo>
                      <a:lnTo>
                        <a:pt x="233" y="181"/>
                      </a:lnTo>
                      <a:lnTo>
                        <a:pt x="245" y="229"/>
                      </a:lnTo>
                      <a:lnTo>
                        <a:pt x="256" y="289"/>
                      </a:lnTo>
                      <a:lnTo>
                        <a:pt x="260" y="333"/>
                      </a:lnTo>
                      <a:lnTo>
                        <a:pt x="263" y="389"/>
                      </a:lnTo>
                      <a:lnTo>
                        <a:pt x="263" y="442"/>
                      </a:lnTo>
                      <a:lnTo>
                        <a:pt x="247" y="482"/>
                      </a:lnTo>
                      <a:lnTo>
                        <a:pt x="229" y="519"/>
                      </a:lnTo>
                      <a:lnTo>
                        <a:pt x="193" y="539"/>
                      </a:lnTo>
                      <a:lnTo>
                        <a:pt x="142" y="545"/>
                      </a:lnTo>
                      <a:lnTo>
                        <a:pt x="94" y="536"/>
                      </a:lnTo>
                      <a:lnTo>
                        <a:pt x="66" y="517"/>
                      </a:lnTo>
                      <a:lnTo>
                        <a:pt x="48" y="488"/>
                      </a:lnTo>
                      <a:lnTo>
                        <a:pt x="36" y="429"/>
                      </a:lnTo>
                      <a:lnTo>
                        <a:pt x="43" y="378"/>
                      </a:lnTo>
                      <a:lnTo>
                        <a:pt x="61" y="326"/>
                      </a:lnTo>
                      <a:lnTo>
                        <a:pt x="70" y="281"/>
                      </a:lnTo>
                      <a:lnTo>
                        <a:pt x="61" y="245"/>
                      </a:lnTo>
                      <a:lnTo>
                        <a:pt x="40" y="198"/>
                      </a:lnTo>
                      <a:lnTo>
                        <a:pt x="16" y="163"/>
                      </a:lnTo>
                      <a:lnTo>
                        <a:pt x="0" y="109"/>
                      </a:lnTo>
                      <a:lnTo>
                        <a:pt x="0" y="66"/>
                      </a:lnTo>
                      <a:lnTo>
                        <a:pt x="13" y="34"/>
                      </a:lnTo>
                      <a:lnTo>
                        <a:pt x="5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27" name="Freeform 415"/>
                <p:cNvSpPr>
                  <a:spLocks/>
                </p:cNvSpPr>
                <p:nvPr/>
              </p:nvSpPr>
              <p:spPr bwMode="auto">
                <a:xfrm>
                  <a:off x="3838" y="3243"/>
                  <a:ext cx="205" cy="689"/>
                </a:xfrm>
                <a:custGeom>
                  <a:avLst/>
                  <a:gdLst>
                    <a:gd name="T0" fmla="*/ 104 w 205"/>
                    <a:gd name="T1" fmla="*/ 132 h 689"/>
                    <a:gd name="T2" fmla="*/ 106 w 205"/>
                    <a:gd name="T3" fmla="*/ 44 h 689"/>
                    <a:gd name="T4" fmla="*/ 128 w 205"/>
                    <a:gd name="T5" fmla="*/ 0 h 689"/>
                    <a:gd name="T6" fmla="*/ 178 w 205"/>
                    <a:gd name="T7" fmla="*/ 0 h 689"/>
                    <a:gd name="T8" fmla="*/ 205 w 205"/>
                    <a:gd name="T9" fmla="*/ 56 h 689"/>
                    <a:gd name="T10" fmla="*/ 205 w 205"/>
                    <a:gd name="T11" fmla="*/ 110 h 689"/>
                    <a:gd name="T12" fmla="*/ 187 w 205"/>
                    <a:gd name="T13" fmla="*/ 189 h 689"/>
                    <a:gd name="T14" fmla="*/ 160 w 205"/>
                    <a:gd name="T15" fmla="*/ 271 h 689"/>
                    <a:gd name="T16" fmla="*/ 145 w 205"/>
                    <a:gd name="T17" fmla="*/ 345 h 689"/>
                    <a:gd name="T18" fmla="*/ 146 w 205"/>
                    <a:gd name="T19" fmla="*/ 391 h 689"/>
                    <a:gd name="T20" fmla="*/ 155 w 205"/>
                    <a:gd name="T21" fmla="*/ 446 h 689"/>
                    <a:gd name="T22" fmla="*/ 154 w 205"/>
                    <a:gd name="T23" fmla="*/ 503 h 689"/>
                    <a:gd name="T24" fmla="*/ 154 w 205"/>
                    <a:gd name="T25" fmla="*/ 540 h 689"/>
                    <a:gd name="T26" fmla="*/ 167 w 205"/>
                    <a:gd name="T27" fmla="*/ 571 h 689"/>
                    <a:gd name="T28" fmla="*/ 158 w 205"/>
                    <a:gd name="T29" fmla="*/ 591 h 689"/>
                    <a:gd name="T30" fmla="*/ 137 w 205"/>
                    <a:gd name="T31" fmla="*/ 606 h 689"/>
                    <a:gd name="T32" fmla="*/ 101 w 205"/>
                    <a:gd name="T33" fmla="*/ 628 h 689"/>
                    <a:gd name="T34" fmla="*/ 74 w 205"/>
                    <a:gd name="T35" fmla="*/ 663 h 689"/>
                    <a:gd name="T36" fmla="*/ 65 w 205"/>
                    <a:gd name="T37" fmla="*/ 689 h 689"/>
                    <a:gd name="T38" fmla="*/ 50 w 205"/>
                    <a:gd name="T39" fmla="*/ 688 h 689"/>
                    <a:gd name="T40" fmla="*/ 29 w 205"/>
                    <a:gd name="T41" fmla="*/ 676 h 689"/>
                    <a:gd name="T42" fmla="*/ 0 w 205"/>
                    <a:gd name="T43" fmla="*/ 639 h 689"/>
                    <a:gd name="T44" fmla="*/ 9 w 205"/>
                    <a:gd name="T45" fmla="*/ 606 h 689"/>
                    <a:gd name="T46" fmla="*/ 54 w 205"/>
                    <a:gd name="T47" fmla="*/ 582 h 689"/>
                    <a:gd name="T48" fmla="*/ 95 w 205"/>
                    <a:gd name="T49" fmla="*/ 562 h 689"/>
                    <a:gd name="T50" fmla="*/ 118 w 205"/>
                    <a:gd name="T51" fmla="*/ 534 h 689"/>
                    <a:gd name="T52" fmla="*/ 119 w 205"/>
                    <a:gd name="T53" fmla="*/ 505 h 689"/>
                    <a:gd name="T54" fmla="*/ 109 w 205"/>
                    <a:gd name="T55" fmla="*/ 443 h 689"/>
                    <a:gd name="T56" fmla="*/ 101 w 205"/>
                    <a:gd name="T57" fmla="*/ 385 h 689"/>
                    <a:gd name="T58" fmla="*/ 99 w 205"/>
                    <a:gd name="T59" fmla="*/ 320 h 689"/>
                    <a:gd name="T60" fmla="*/ 96 w 205"/>
                    <a:gd name="T61" fmla="*/ 250 h 689"/>
                    <a:gd name="T62" fmla="*/ 101 w 205"/>
                    <a:gd name="T63" fmla="*/ 189 h 689"/>
                    <a:gd name="T64" fmla="*/ 104 w 205"/>
                    <a:gd name="T65" fmla="*/ 132 h 6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5"/>
                    <a:gd name="T100" fmla="*/ 0 h 689"/>
                    <a:gd name="T101" fmla="*/ 205 w 205"/>
                    <a:gd name="T102" fmla="*/ 689 h 6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5" h="689">
                      <a:moveTo>
                        <a:pt x="104" y="132"/>
                      </a:moveTo>
                      <a:lnTo>
                        <a:pt x="106" y="44"/>
                      </a:lnTo>
                      <a:lnTo>
                        <a:pt x="128" y="0"/>
                      </a:lnTo>
                      <a:lnTo>
                        <a:pt x="178" y="0"/>
                      </a:lnTo>
                      <a:lnTo>
                        <a:pt x="205" y="56"/>
                      </a:lnTo>
                      <a:lnTo>
                        <a:pt x="205" y="110"/>
                      </a:lnTo>
                      <a:lnTo>
                        <a:pt x="187" y="189"/>
                      </a:lnTo>
                      <a:lnTo>
                        <a:pt x="160" y="271"/>
                      </a:lnTo>
                      <a:lnTo>
                        <a:pt x="145" y="345"/>
                      </a:lnTo>
                      <a:lnTo>
                        <a:pt x="146" y="391"/>
                      </a:lnTo>
                      <a:lnTo>
                        <a:pt x="155" y="446"/>
                      </a:lnTo>
                      <a:lnTo>
                        <a:pt x="154" y="503"/>
                      </a:lnTo>
                      <a:lnTo>
                        <a:pt x="154" y="540"/>
                      </a:lnTo>
                      <a:lnTo>
                        <a:pt x="167" y="571"/>
                      </a:lnTo>
                      <a:lnTo>
                        <a:pt x="158" y="591"/>
                      </a:lnTo>
                      <a:lnTo>
                        <a:pt x="137" y="606"/>
                      </a:lnTo>
                      <a:lnTo>
                        <a:pt x="101" y="628"/>
                      </a:lnTo>
                      <a:lnTo>
                        <a:pt x="74" y="663"/>
                      </a:lnTo>
                      <a:lnTo>
                        <a:pt x="65" y="689"/>
                      </a:lnTo>
                      <a:lnTo>
                        <a:pt x="50" y="688"/>
                      </a:lnTo>
                      <a:lnTo>
                        <a:pt x="29" y="676"/>
                      </a:lnTo>
                      <a:lnTo>
                        <a:pt x="0" y="639"/>
                      </a:lnTo>
                      <a:lnTo>
                        <a:pt x="9" y="606"/>
                      </a:lnTo>
                      <a:lnTo>
                        <a:pt x="54" y="582"/>
                      </a:lnTo>
                      <a:lnTo>
                        <a:pt x="95" y="562"/>
                      </a:lnTo>
                      <a:lnTo>
                        <a:pt x="118" y="534"/>
                      </a:lnTo>
                      <a:lnTo>
                        <a:pt x="119" y="505"/>
                      </a:lnTo>
                      <a:lnTo>
                        <a:pt x="109" y="443"/>
                      </a:lnTo>
                      <a:lnTo>
                        <a:pt x="101" y="385"/>
                      </a:lnTo>
                      <a:lnTo>
                        <a:pt x="99" y="320"/>
                      </a:lnTo>
                      <a:lnTo>
                        <a:pt x="96" y="250"/>
                      </a:lnTo>
                      <a:lnTo>
                        <a:pt x="101" y="189"/>
                      </a:lnTo>
                      <a:lnTo>
                        <a:pt x="104" y="1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28" name="Freeform 416"/>
                <p:cNvSpPr>
                  <a:spLocks/>
                </p:cNvSpPr>
                <p:nvPr/>
              </p:nvSpPr>
              <p:spPr bwMode="auto">
                <a:xfrm>
                  <a:off x="4025" y="3226"/>
                  <a:ext cx="232" cy="584"/>
                </a:xfrm>
                <a:custGeom>
                  <a:avLst/>
                  <a:gdLst>
                    <a:gd name="T0" fmla="*/ 27 w 232"/>
                    <a:gd name="T1" fmla="*/ 9 h 584"/>
                    <a:gd name="T2" fmla="*/ 55 w 232"/>
                    <a:gd name="T3" fmla="*/ 0 h 584"/>
                    <a:gd name="T4" fmla="*/ 90 w 232"/>
                    <a:gd name="T5" fmla="*/ 22 h 584"/>
                    <a:gd name="T6" fmla="*/ 108 w 232"/>
                    <a:gd name="T7" fmla="*/ 70 h 584"/>
                    <a:gd name="T8" fmla="*/ 147 w 232"/>
                    <a:gd name="T9" fmla="*/ 145 h 584"/>
                    <a:gd name="T10" fmla="*/ 169 w 232"/>
                    <a:gd name="T11" fmla="*/ 215 h 584"/>
                    <a:gd name="T12" fmla="*/ 180 w 232"/>
                    <a:gd name="T13" fmla="*/ 262 h 584"/>
                    <a:gd name="T14" fmla="*/ 175 w 232"/>
                    <a:gd name="T15" fmla="*/ 302 h 584"/>
                    <a:gd name="T16" fmla="*/ 160 w 232"/>
                    <a:gd name="T17" fmla="*/ 341 h 584"/>
                    <a:gd name="T18" fmla="*/ 118 w 232"/>
                    <a:gd name="T19" fmla="*/ 400 h 584"/>
                    <a:gd name="T20" fmla="*/ 78 w 232"/>
                    <a:gd name="T21" fmla="*/ 457 h 584"/>
                    <a:gd name="T22" fmla="*/ 64 w 232"/>
                    <a:gd name="T23" fmla="*/ 501 h 584"/>
                    <a:gd name="T24" fmla="*/ 64 w 232"/>
                    <a:gd name="T25" fmla="*/ 521 h 584"/>
                    <a:gd name="T26" fmla="*/ 85 w 232"/>
                    <a:gd name="T27" fmla="*/ 536 h 584"/>
                    <a:gd name="T28" fmla="*/ 132 w 232"/>
                    <a:gd name="T29" fmla="*/ 531 h 584"/>
                    <a:gd name="T30" fmla="*/ 180 w 232"/>
                    <a:gd name="T31" fmla="*/ 521 h 584"/>
                    <a:gd name="T32" fmla="*/ 202 w 232"/>
                    <a:gd name="T33" fmla="*/ 523 h 584"/>
                    <a:gd name="T34" fmla="*/ 216 w 232"/>
                    <a:gd name="T35" fmla="*/ 536 h 584"/>
                    <a:gd name="T36" fmla="*/ 232 w 232"/>
                    <a:gd name="T37" fmla="*/ 553 h 584"/>
                    <a:gd name="T38" fmla="*/ 229 w 232"/>
                    <a:gd name="T39" fmla="*/ 574 h 584"/>
                    <a:gd name="T40" fmla="*/ 205 w 232"/>
                    <a:gd name="T41" fmla="*/ 580 h 584"/>
                    <a:gd name="T42" fmla="*/ 157 w 232"/>
                    <a:gd name="T43" fmla="*/ 571 h 584"/>
                    <a:gd name="T44" fmla="*/ 103 w 232"/>
                    <a:gd name="T45" fmla="*/ 571 h 584"/>
                    <a:gd name="T46" fmla="*/ 58 w 232"/>
                    <a:gd name="T47" fmla="*/ 580 h 584"/>
                    <a:gd name="T48" fmla="*/ 36 w 232"/>
                    <a:gd name="T49" fmla="*/ 584 h 584"/>
                    <a:gd name="T50" fmla="*/ 15 w 232"/>
                    <a:gd name="T51" fmla="*/ 569 h 584"/>
                    <a:gd name="T52" fmla="*/ 9 w 232"/>
                    <a:gd name="T53" fmla="*/ 552 h 584"/>
                    <a:gd name="T54" fmla="*/ 24 w 232"/>
                    <a:gd name="T55" fmla="*/ 514 h 584"/>
                    <a:gd name="T56" fmla="*/ 36 w 232"/>
                    <a:gd name="T57" fmla="*/ 470 h 584"/>
                    <a:gd name="T58" fmla="*/ 55 w 232"/>
                    <a:gd name="T59" fmla="*/ 413 h 584"/>
                    <a:gd name="T60" fmla="*/ 82 w 232"/>
                    <a:gd name="T61" fmla="*/ 372 h 584"/>
                    <a:gd name="T62" fmla="*/ 103 w 232"/>
                    <a:gd name="T63" fmla="*/ 321 h 584"/>
                    <a:gd name="T64" fmla="*/ 121 w 232"/>
                    <a:gd name="T65" fmla="*/ 293 h 584"/>
                    <a:gd name="T66" fmla="*/ 117 w 232"/>
                    <a:gd name="T67" fmla="*/ 266 h 584"/>
                    <a:gd name="T68" fmla="*/ 96 w 232"/>
                    <a:gd name="T69" fmla="*/ 220 h 584"/>
                    <a:gd name="T70" fmla="*/ 60 w 232"/>
                    <a:gd name="T71" fmla="*/ 167 h 584"/>
                    <a:gd name="T72" fmla="*/ 28 w 232"/>
                    <a:gd name="T73" fmla="*/ 127 h 584"/>
                    <a:gd name="T74" fmla="*/ 10 w 232"/>
                    <a:gd name="T75" fmla="*/ 92 h 584"/>
                    <a:gd name="T76" fmla="*/ 0 w 232"/>
                    <a:gd name="T77" fmla="*/ 60 h 584"/>
                    <a:gd name="T78" fmla="*/ 4 w 232"/>
                    <a:gd name="T79" fmla="*/ 20 h 584"/>
                    <a:gd name="T80" fmla="*/ 42 w 232"/>
                    <a:gd name="T81" fmla="*/ 3 h 584"/>
                    <a:gd name="T82" fmla="*/ 27 w 232"/>
                    <a:gd name="T83" fmla="*/ 9 h 58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32"/>
                    <a:gd name="T127" fmla="*/ 0 h 584"/>
                    <a:gd name="T128" fmla="*/ 232 w 232"/>
                    <a:gd name="T129" fmla="*/ 584 h 58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32" h="584">
                      <a:moveTo>
                        <a:pt x="27" y="9"/>
                      </a:moveTo>
                      <a:lnTo>
                        <a:pt x="55" y="0"/>
                      </a:lnTo>
                      <a:lnTo>
                        <a:pt x="90" y="22"/>
                      </a:lnTo>
                      <a:lnTo>
                        <a:pt x="108" y="70"/>
                      </a:lnTo>
                      <a:lnTo>
                        <a:pt x="147" y="145"/>
                      </a:lnTo>
                      <a:lnTo>
                        <a:pt x="169" y="215"/>
                      </a:lnTo>
                      <a:lnTo>
                        <a:pt x="180" y="262"/>
                      </a:lnTo>
                      <a:lnTo>
                        <a:pt x="175" y="302"/>
                      </a:lnTo>
                      <a:lnTo>
                        <a:pt x="160" y="341"/>
                      </a:lnTo>
                      <a:lnTo>
                        <a:pt x="118" y="400"/>
                      </a:lnTo>
                      <a:lnTo>
                        <a:pt x="78" y="457"/>
                      </a:lnTo>
                      <a:lnTo>
                        <a:pt x="64" y="501"/>
                      </a:lnTo>
                      <a:lnTo>
                        <a:pt x="64" y="521"/>
                      </a:lnTo>
                      <a:lnTo>
                        <a:pt x="85" y="536"/>
                      </a:lnTo>
                      <a:lnTo>
                        <a:pt x="132" y="531"/>
                      </a:lnTo>
                      <a:lnTo>
                        <a:pt x="180" y="521"/>
                      </a:lnTo>
                      <a:lnTo>
                        <a:pt x="202" y="523"/>
                      </a:lnTo>
                      <a:lnTo>
                        <a:pt x="216" y="536"/>
                      </a:lnTo>
                      <a:lnTo>
                        <a:pt x="232" y="553"/>
                      </a:lnTo>
                      <a:lnTo>
                        <a:pt x="229" y="574"/>
                      </a:lnTo>
                      <a:lnTo>
                        <a:pt x="205" y="580"/>
                      </a:lnTo>
                      <a:lnTo>
                        <a:pt x="157" y="571"/>
                      </a:lnTo>
                      <a:lnTo>
                        <a:pt x="103" y="571"/>
                      </a:lnTo>
                      <a:lnTo>
                        <a:pt x="58" y="580"/>
                      </a:lnTo>
                      <a:lnTo>
                        <a:pt x="36" y="584"/>
                      </a:lnTo>
                      <a:lnTo>
                        <a:pt x="15" y="569"/>
                      </a:lnTo>
                      <a:lnTo>
                        <a:pt x="9" y="552"/>
                      </a:lnTo>
                      <a:lnTo>
                        <a:pt x="24" y="514"/>
                      </a:lnTo>
                      <a:lnTo>
                        <a:pt x="36" y="470"/>
                      </a:lnTo>
                      <a:lnTo>
                        <a:pt x="55" y="413"/>
                      </a:lnTo>
                      <a:lnTo>
                        <a:pt x="82" y="372"/>
                      </a:lnTo>
                      <a:lnTo>
                        <a:pt x="103" y="321"/>
                      </a:lnTo>
                      <a:lnTo>
                        <a:pt x="121" y="293"/>
                      </a:lnTo>
                      <a:lnTo>
                        <a:pt x="117" y="266"/>
                      </a:lnTo>
                      <a:lnTo>
                        <a:pt x="96" y="220"/>
                      </a:lnTo>
                      <a:lnTo>
                        <a:pt x="60" y="167"/>
                      </a:lnTo>
                      <a:lnTo>
                        <a:pt x="28" y="127"/>
                      </a:lnTo>
                      <a:lnTo>
                        <a:pt x="10" y="92"/>
                      </a:lnTo>
                      <a:lnTo>
                        <a:pt x="0" y="60"/>
                      </a:lnTo>
                      <a:lnTo>
                        <a:pt x="4" y="20"/>
                      </a:lnTo>
                      <a:lnTo>
                        <a:pt x="42" y="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</p:grpSp>
          <p:sp>
            <p:nvSpPr>
              <p:cNvPr id="16" name="Freeform 417"/>
              <p:cNvSpPr>
                <a:spLocks/>
              </p:cNvSpPr>
              <p:nvPr/>
            </p:nvSpPr>
            <p:spPr bwMode="auto">
              <a:xfrm>
                <a:off x="3444" y="2988"/>
                <a:ext cx="1018" cy="674"/>
              </a:xfrm>
              <a:custGeom>
                <a:avLst/>
                <a:gdLst>
                  <a:gd name="T0" fmla="*/ 944 w 1018"/>
                  <a:gd name="T1" fmla="*/ 9 h 674"/>
                  <a:gd name="T2" fmla="*/ 935 w 1018"/>
                  <a:gd name="T3" fmla="*/ 0 h 674"/>
                  <a:gd name="T4" fmla="*/ 846 w 1018"/>
                  <a:gd name="T5" fmla="*/ 35 h 674"/>
                  <a:gd name="T6" fmla="*/ 790 w 1018"/>
                  <a:gd name="T7" fmla="*/ 58 h 674"/>
                  <a:gd name="T8" fmla="*/ 621 w 1018"/>
                  <a:gd name="T9" fmla="*/ 165 h 674"/>
                  <a:gd name="T10" fmla="*/ 454 w 1018"/>
                  <a:gd name="T11" fmla="*/ 270 h 674"/>
                  <a:gd name="T12" fmla="*/ 306 w 1018"/>
                  <a:gd name="T13" fmla="*/ 347 h 674"/>
                  <a:gd name="T14" fmla="*/ 206 w 1018"/>
                  <a:gd name="T15" fmla="*/ 398 h 674"/>
                  <a:gd name="T16" fmla="*/ 82 w 1018"/>
                  <a:gd name="T17" fmla="*/ 465 h 674"/>
                  <a:gd name="T18" fmla="*/ 0 w 1018"/>
                  <a:gd name="T19" fmla="*/ 512 h 674"/>
                  <a:gd name="T20" fmla="*/ 9 w 1018"/>
                  <a:gd name="T21" fmla="*/ 551 h 674"/>
                  <a:gd name="T22" fmla="*/ 42 w 1018"/>
                  <a:gd name="T23" fmla="*/ 614 h 674"/>
                  <a:gd name="T24" fmla="*/ 74 w 1018"/>
                  <a:gd name="T25" fmla="*/ 656 h 674"/>
                  <a:gd name="T26" fmla="*/ 99 w 1018"/>
                  <a:gd name="T27" fmla="*/ 674 h 674"/>
                  <a:gd name="T28" fmla="*/ 267 w 1018"/>
                  <a:gd name="T29" fmla="*/ 578 h 674"/>
                  <a:gd name="T30" fmla="*/ 471 w 1018"/>
                  <a:gd name="T31" fmla="*/ 461 h 674"/>
                  <a:gd name="T32" fmla="*/ 598 w 1018"/>
                  <a:gd name="T33" fmla="*/ 386 h 674"/>
                  <a:gd name="T34" fmla="*/ 700 w 1018"/>
                  <a:gd name="T35" fmla="*/ 323 h 674"/>
                  <a:gd name="T36" fmla="*/ 859 w 1018"/>
                  <a:gd name="T37" fmla="*/ 232 h 674"/>
                  <a:gd name="T38" fmla="*/ 944 w 1018"/>
                  <a:gd name="T39" fmla="*/ 184 h 674"/>
                  <a:gd name="T40" fmla="*/ 987 w 1018"/>
                  <a:gd name="T41" fmla="*/ 137 h 674"/>
                  <a:gd name="T42" fmla="*/ 1018 w 1018"/>
                  <a:gd name="T43" fmla="*/ 88 h 674"/>
                  <a:gd name="T44" fmla="*/ 986 w 1018"/>
                  <a:gd name="T45" fmla="*/ 58 h 674"/>
                  <a:gd name="T46" fmla="*/ 961 w 1018"/>
                  <a:gd name="T47" fmla="*/ 32 h 674"/>
                  <a:gd name="T48" fmla="*/ 947 w 1018"/>
                  <a:gd name="T49" fmla="*/ 1 h 674"/>
                  <a:gd name="T50" fmla="*/ 944 w 1018"/>
                  <a:gd name="T51" fmla="*/ 9 h 6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18"/>
                  <a:gd name="T79" fmla="*/ 0 h 674"/>
                  <a:gd name="T80" fmla="*/ 1018 w 1018"/>
                  <a:gd name="T81" fmla="*/ 674 h 6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18" h="674">
                    <a:moveTo>
                      <a:pt x="944" y="9"/>
                    </a:moveTo>
                    <a:lnTo>
                      <a:pt x="935" y="0"/>
                    </a:lnTo>
                    <a:lnTo>
                      <a:pt x="846" y="35"/>
                    </a:lnTo>
                    <a:lnTo>
                      <a:pt x="790" y="58"/>
                    </a:lnTo>
                    <a:lnTo>
                      <a:pt x="621" y="165"/>
                    </a:lnTo>
                    <a:lnTo>
                      <a:pt x="454" y="270"/>
                    </a:lnTo>
                    <a:lnTo>
                      <a:pt x="306" y="347"/>
                    </a:lnTo>
                    <a:lnTo>
                      <a:pt x="206" y="398"/>
                    </a:lnTo>
                    <a:lnTo>
                      <a:pt x="82" y="465"/>
                    </a:lnTo>
                    <a:lnTo>
                      <a:pt x="0" y="512"/>
                    </a:lnTo>
                    <a:lnTo>
                      <a:pt x="9" y="551"/>
                    </a:lnTo>
                    <a:lnTo>
                      <a:pt x="42" y="614"/>
                    </a:lnTo>
                    <a:lnTo>
                      <a:pt x="74" y="656"/>
                    </a:lnTo>
                    <a:lnTo>
                      <a:pt x="99" y="674"/>
                    </a:lnTo>
                    <a:lnTo>
                      <a:pt x="267" y="578"/>
                    </a:lnTo>
                    <a:lnTo>
                      <a:pt x="471" y="461"/>
                    </a:lnTo>
                    <a:lnTo>
                      <a:pt x="598" y="386"/>
                    </a:lnTo>
                    <a:lnTo>
                      <a:pt x="700" y="323"/>
                    </a:lnTo>
                    <a:lnTo>
                      <a:pt x="859" y="232"/>
                    </a:lnTo>
                    <a:lnTo>
                      <a:pt x="944" y="184"/>
                    </a:lnTo>
                    <a:lnTo>
                      <a:pt x="987" y="137"/>
                    </a:lnTo>
                    <a:lnTo>
                      <a:pt x="1018" y="88"/>
                    </a:lnTo>
                    <a:lnTo>
                      <a:pt x="986" y="58"/>
                    </a:lnTo>
                    <a:lnTo>
                      <a:pt x="961" y="32"/>
                    </a:lnTo>
                    <a:lnTo>
                      <a:pt x="947" y="1"/>
                    </a:lnTo>
                    <a:lnTo>
                      <a:pt x="944" y="9"/>
                    </a:lnTo>
                    <a:close/>
                  </a:path>
                </a:pathLst>
              </a:custGeom>
              <a:solidFill>
                <a:srgbClr val="B899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7" name="Freeform 418"/>
              <p:cNvSpPr>
                <a:spLocks/>
              </p:cNvSpPr>
              <p:nvPr/>
            </p:nvSpPr>
            <p:spPr bwMode="auto">
              <a:xfrm>
                <a:off x="4271" y="2446"/>
                <a:ext cx="730" cy="730"/>
              </a:xfrm>
              <a:custGeom>
                <a:avLst/>
                <a:gdLst>
                  <a:gd name="T0" fmla="*/ 612 w 730"/>
                  <a:gd name="T1" fmla="*/ 429 h 730"/>
                  <a:gd name="T2" fmla="*/ 470 w 730"/>
                  <a:gd name="T3" fmla="*/ 232 h 730"/>
                  <a:gd name="T4" fmla="*/ 445 w 730"/>
                  <a:gd name="T5" fmla="*/ 220 h 730"/>
                  <a:gd name="T6" fmla="*/ 413 w 730"/>
                  <a:gd name="T7" fmla="*/ 210 h 730"/>
                  <a:gd name="T8" fmla="*/ 391 w 730"/>
                  <a:gd name="T9" fmla="*/ 166 h 730"/>
                  <a:gd name="T10" fmla="*/ 320 w 730"/>
                  <a:gd name="T11" fmla="*/ 114 h 730"/>
                  <a:gd name="T12" fmla="*/ 238 w 730"/>
                  <a:gd name="T13" fmla="*/ 67 h 730"/>
                  <a:gd name="T14" fmla="*/ 164 w 730"/>
                  <a:gd name="T15" fmla="*/ 28 h 730"/>
                  <a:gd name="T16" fmla="*/ 85 w 730"/>
                  <a:gd name="T17" fmla="*/ 0 h 730"/>
                  <a:gd name="T18" fmla="*/ 76 w 730"/>
                  <a:gd name="T19" fmla="*/ 13 h 730"/>
                  <a:gd name="T20" fmla="*/ 234 w 730"/>
                  <a:gd name="T21" fmla="*/ 140 h 730"/>
                  <a:gd name="T22" fmla="*/ 208 w 730"/>
                  <a:gd name="T23" fmla="*/ 133 h 730"/>
                  <a:gd name="T24" fmla="*/ 22 w 730"/>
                  <a:gd name="T25" fmla="*/ 63 h 730"/>
                  <a:gd name="T26" fmla="*/ 0 w 730"/>
                  <a:gd name="T27" fmla="*/ 83 h 730"/>
                  <a:gd name="T28" fmla="*/ 110 w 730"/>
                  <a:gd name="T29" fmla="*/ 146 h 730"/>
                  <a:gd name="T30" fmla="*/ 195 w 730"/>
                  <a:gd name="T31" fmla="*/ 210 h 730"/>
                  <a:gd name="T32" fmla="*/ 241 w 730"/>
                  <a:gd name="T33" fmla="*/ 245 h 730"/>
                  <a:gd name="T34" fmla="*/ 255 w 730"/>
                  <a:gd name="T35" fmla="*/ 289 h 730"/>
                  <a:gd name="T36" fmla="*/ 329 w 730"/>
                  <a:gd name="T37" fmla="*/ 356 h 730"/>
                  <a:gd name="T38" fmla="*/ 329 w 730"/>
                  <a:gd name="T39" fmla="*/ 413 h 730"/>
                  <a:gd name="T40" fmla="*/ 164 w 730"/>
                  <a:gd name="T41" fmla="*/ 518 h 730"/>
                  <a:gd name="T42" fmla="*/ 120 w 730"/>
                  <a:gd name="T43" fmla="*/ 540 h 730"/>
                  <a:gd name="T44" fmla="*/ 105 w 730"/>
                  <a:gd name="T45" fmla="*/ 588 h 730"/>
                  <a:gd name="T46" fmla="*/ 129 w 730"/>
                  <a:gd name="T47" fmla="*/ 618 h 730"/>
                  <a:gd name="T48" fmla="*/ 167 w 730"/>
                  <a:gd name="T49" fmla="*/ 628 h 730"/>
                  <a:gd name="T50" fmla="*/ 199 w 730"/>
                  <a:gd name="T51" fmla="*/ 632 h 730"/>
                  <a:gd name="T52" fmla="*/ 221 w 730"/>
                  <a:gd name="T53" fmla="*/ 588 h 730"/>
                  <a:gd name="T54" fmla="*/ 405 w 730"/>
                  <a:gd name="T55" fmla="*/ 496 h 730"/>
                  <a:gd name="T56" fmla="*/ 449 w 730"/>
                  <a:gd name="T57" fmla="*/ 543 h 730"/>
                  <a:gd name="T58" fmla="*/ 474 w 730"/>
                  <a:gd name="T59" fmla="*/ 553 h 730"/>
                  <a:gd name="T60" fmla="*/ 502 w 730"/>
                  <a:gd name="T61" fmla="*/ 561 h 730"/>
                  <a:gd name="T62" fmla="*/ 522 w 730"/>
                  <a:gd name="T63" fmla="*/ 578 h 730"/>
                  <a:gd name="T64" fmla="*/ 535 w 730"/>
                  <a:gd name="T65" fmla="*/ 613 h 730"/>
                  <a:gd name="T66" fmla="*/ 531 w 730"/>
                  <a:gd name="T67" fmla="*/ 641 h 730"/>
                  <a:gd name="T68" fmla="*/ 513 w 730"/>
                  <a:gd name="T69" fmla="*/ 675 h 730"/>
                  <a:gd name="T70" fmla="*/ 549 w 730"/>
                  <a:gd name="T71" fmla="*/ 730 h 730"/>
                  <a:gd name="T72" fmla="*/ 616 w 730"/>
                  <a:gd name="T73" fmla="*/ 727 h 730"/>
                  <a:gd name="T74" fmla="*/ 654 w 730"/>
                  <a:gd name="T75" fmla="*/ 712 h 730"/>
                  <a:gd name="T76" fmla="*/ 702 w 730"/>
                  <a:gd name="T77" fmla="*/ 670 h 730"/>
                  <a:gd name="T78" fmla="*/ 721 w 730"/>
                  <a:gd name="T79" fmla="*/ 635 h 730"/>
                  <a:gd name="T80" fmla="*/ 730 w 730"/>
                  <a:gd name="T81" fmla="*/ 593 h 730"/>
                  <a:gd name="T82" fmla="*/ 691 w 730"/>
                  <a:gd name="T83" fmla="*/ 536 h 730"/>
                  <a:gd name="T84" fmla="*/ 651 w 730"/>
                  <a:gd name="T85" fmla="*/ 536 h 730"/>
                  <a:gd name="T86" fmla="*/ 616 w 730"/>
                  <a:gd name="T87" fmla="*/ 518 h 730"/>
                  <a:gd name="T88" fmla="*/ 601 w 730"/>
                  <a:gd name="T89" fmla="*/ 510 h 730"/>
                  <a:gd name="T90" fmla="*/ 590 w 730"/>
                  <a:gd name="T91" fmla="*/ 479 h 730"/>
                  <a:gd name="T92" fmla="*/ 601 w 730"/>
                  <a:gd name="T93" fmla="*/ 448 h 730"/>
                  <a:gd name="T94" fmla="*/ 612 w 730"/>
                  <a:gd name="T95" fmla="*/ 429 h 7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0"/>
                  <a:gd name="T145" fmla="*/ 0 h 730"/>
                  <a:gd name="T146" fmla="*/ 730 w 730"/>
                  <a:gd name="T147" fmla="*/ 730 h 7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0" h="730">
                    <a:moveTo>
                      <a:pt x="612" y="429"/>
                    </a:moveTo>
                    <a:lnTo>
                      <a:pt x="470" y="232"/>
                    </a:lnTo>
                    <a:lnTo>
                      <a:pt x="445" y="220"/>
                    </a:lnTo>
                    <a:lnTo>
                      <a:pt x="413" y="210"/>
                    </a:lnTo>
                    <a:lnTo>
                      <a:pt x="391" y="166"/>
                    </a:lnTo>
                    <a:lnTo>
                      <a:pt x="320" y="114"/>
                    </a:lnTo>
                    <a:lnTo>
                      <a:pt x="238" y="67"/>
                    </a:lnTo>
                    <a:lnTo>
                      <a:pt x="164" y="28"/>
                    </a:lnTo>
                    <a:lnTo>
                      <a:pt x="85" y="0"/>
                    </a:lnTo>
                    <a:lnTo>
                      <a:pt x="76" y="13"/>
                    </a:lnTo>
                    <a:lnTo>
                      <a:pt x="234" y="140"/>
                    </a:lnTo>
                    <a:lnTo>
                      <a:pt x="208" y="133"/>
                    </a:lnTo>
                    <a:lnTo>
                      <a:pt x="22" y="63"/>
                    </a:lnTo>
                    <a:lnTo>
                      <a:pt x="0" y="83"/>
                    </a:lnTo>
                    <a:lnTo>
                      <a:pt x="110" y="146"/>
                    </a:lnTo>
                    <a:lnTo>
                      <a:pt x="195" y="210"/>
                    </a:lnTo>
                    <a:lnTo>
                      <a:pt x="241" y="245"/>
                    </a:lnTo>
                    <a:lnTo>
                      <a:pt x="255" y="289"/>
                    </a:lnTo>
                    <a:lnTo>
                      <a:pt x="329" y="356"/>
                    </a:lnTo>
                    <a:lnTo>
                      <a:pt x="329" y="413"/>
                    </a:lnTo>
                    <a:lnTo>
                      <a:pt x="164" y="518"/>
                    </a:lnTo>
                    <a:lnTo>
                      <a:pt x="120" y="540"/>
                    </a:lnTo>
                    <a:lnTo>
                      <a:pt x="105" y="588"/>
                    </a:lnTo>
                    <a:lnTo>
                      <a:pt x="129" y="618"/>
                    </a:lnTo>
                    <a:lnTo>
                      <a:pt x="167" y="628"/>
                    </a:lnTo>
                    <a:lnTo>
                      <a:pt x="199" y="632"/>
                    </a:lnTo>
                    <a:lnTo>
                      <a:pt x="221" y="588"/>
                    </a:lnTo>
                    <a:lnTo>
                      <a:pt x="405" y="496"/>
                    </a:lnTo>
                    <a:lnTo>
                      <a:pt x="449" y="543"/>
                    </a:lnTo>
                    <a:lnTo>
                      <a:pt x="474" y="553"/>
                    </a:lnTo>
                    <a:lnTo>
                      <a:pt x="502" y="561"/>
                    </a:lnTo>
                    <a:lnTo>
                      <a:pt x="522" y="578"/>
                    </a:lnTo>
                    <a:lnTo>
                      <a:pt x="535" y="613"/>
                    </a:lnTo>
                    <a:lnTo>
                      <a:pt x="531" y="641"/>
                    </a:lnTo>
                    <a:lnTo>
                      <a:pt x="513" y="675"/>
                    </a:lnTo>
                    <a:lnTo>
                      <a:pt x="549" y="730"/>
                    </a:lnTo>
                    <a:lnTo>
                      <a:pt x="616" y="727"/>
                    </a:lnTo>
                    <a:lnTo>
                      <a:pt x="654" y="712"/>
                    </a:lnTo>
                    <a:lnTo>
                      <a:pt x="702" y="670"/>
                    </a:lnTo>
                    <a:lnTo>
                      <a:pt x="721" y="635"/>
                    </a:lnTo>
                    <a:lnTo>
                      <a:pt x="730" y="593"/>
                    </a:lnTo>
                    <a:lnTo>
                      <a:pt x="691" y="536"/>
                    </a:lnTo>
                    <a:lnTo>
                      <a:pt x="651" y="536"/>
                    </a:lnTo>
                    <a:lnTo>
                      <a:pt x="616" y="518"/>
                    </a:lnTo>
                    <a:lnTo>
                      <a:pt x="601" y="510"/>
                    </a:lnTo>
                    <a:lnTo>
                      <a:pt x="590" y="479"/>
                    </a:lnTo>
                    <a:lnTo>
                      <a:pt x="601" y="448"/>
                    </a:lnTo>
                    <a:lnTo>
                      <a:pt x="612" y="42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8" name="Freeform 419"/>
              <p:cNvSpPr>
                <a:spLocks/>
              </p:cNvSpPr>
              <p:nvPr/>
            </p:nvSpPr>
            <p:spPr bwMode="auto">
              <a:xfrm>
                <a:off x="3783" y="2485"/>
                <a:ext cx="323" cy="285"/>
              </a:xfrm>
              <a:custGeom>
                <a:avLst/>
                <a:gdLst>
                  <a:gd name="T0" fmla="*/ 218 w 323"/>
                  <a:gd name="T1" fmla="*/ 152 h 285"/>
                  <a:gd name="T2" fmla="*/ 207 w 323"/>
                  <a:gd name="T3" fmla="*/ 110 h 285"/>
                  <a:gd name="T4" fmla="*/ 187 w 323"/>
                  <a:gd name="T5" fmla="*/ 67 h 285"/>
                  <a:gd name="T6" fmla="*/ 164 w 323"/>
                  <a:gd name="T7" fmla="*/ 39 h 285"/>
                  <a:gd name="T8" fmla="*/ 145 w 323"/>
                  <a:gd name="T9" fmla="*/ 18 h 285"/>
                  <a:gd name="T10" fmla="*/ 124 w 323"/>
                  <a:gd name="T11" fmla="*/ 7 h 285"/>
                  <a:gd name="T12" fmla="*/ 101 w 323"/>
                  <a:gd name="T13" fmla="*/ 0 h 285"/>
                  <a:gd name="T14" fmla="*/ 74 w 323"/>
                  <a:gd name="T15" fmla="*/ 3 h 285"/>
                  <a:gd name="T16" fmla="*/ 44 w 323"/>
                  <a:gd name="T17" fmla="*/ 16 h 285"/>
                  <a:gd name="T18" fmla="*/ 21 w 323"/>
                  <a:gd name="T19" fmla="*/ 39 h 285"/>
                  <a:gd name="T20" fmla="*/ 0 w 323"/>
                  <a:gd name="T21" fmla="*/ 81 h 285"/>
                  <a:gd name="T22" fmla="*/ 0 w 323"/>
                  <a:gd name="T23" fmla="*/ 121 h 285"/>
                  <a:gd name="T24" fmla="*/ 3 w 323"/>
                  <a:gd name="T25" fmla="*/ 161 h 285"/>
                  <a:gd name="T26" fmla="*/ 13 w 323"/>
                  <a:gd name="T27" fmla="*/ 200 h 285"/>
                  <a:gd name="T28" fmla="*/ 36 w 323"/>
                  <a:gd name="T29" fmla="*/ 228 h 285"/>
                  <a:gd name="T30" fmla="*/ 61 w 323"/>
                  <a:gd name="T31" fmla="*/ 254 h 285"/>
                  <a:gd name="T32" fmla="*/ 84 w 323"/>
                  <a:gd name="T33" fmla="*/ 269 h 285"/>
                  <a:gd name="T34" fmla="*/ 123 w 323"/>
                  <a:gd name="T35" fmla="*/ 281 h 285"/>
                  <a:gd name="T36" fmla="*/ 163 w 323"/>
                  <a:gd name="T37" fmla="*/ 285 h 285"/>
                  <a:gd name="T38" fmla="*/ 190 w 323"/>
                  <a:gd name="T39" fmla="*/ 281 h 285"/>
                  <a:gd name="T40" fmla="*/ 212 w 323"/>
                  <a:gd name="T41" fmla="*/ 263 h 285"/>
                  <a:gd name="T42" fmla="*/ 218 w 323"/>
                  <a:gd name="T43" fmla="*/ 233 h 285"/>
                  <a:gd name="T44" fmla="*/ 218 w 323"/>
                  <a:gd name="T45" fmla="*/ 206 h 285"/>
                  <a:gd name="T46" fmla="*/ 222 w 323"/>
                  <a:gd name="T47" fmla="*/ 187 h 285"/>
                  <a:gd name="T48" fmla="*/ 267 w 323"/>
                  <a:gd name="T49" fmla="*/ 191 h 285"/>
                  <a:gd name="T50" fmla="*/ 302 w 323"/>
                  <a:gd name="T51" fmla="*/ 206 h 285"/>
                  <a:gd name="T52" fmla="*/ 320 w 323"/>
                  <a:gd name="T53" fmla="*/ 201 h 285"/>
                  <a:gd name="T54" fmla="*/ 323 w 323"/>
                  <a:gd name="T55" fmla="*/ 182 h 285"/>
                  <a:gd name="T56" fmla="*/ 314 w 323"/>
                  <a:gd name="T57" fmla="*/ 164 h 285"/>
                  <a:gd name="T58" fmla="*/ 293 w 323"/>
                  <a:gd name="T59" fmla="*/ 157 h 285"/>
                  <a:gd name="T60" fmla="*/ 253 w 323"/>
                  <a:gd name="T61" fmla="*/ 152 h 285"/>
                  <a:gd name="T62" fmla="*/ 218 w 323"/>
                  <a:gd name="T63" fmla="*/ 152 h 2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3"/>
                  <a:gd name="T97" fmla="*/ 0 h 285"/>
                  <a:gd name="T98" fmla="*/ 323 w 323"/>
                  <a:gd name="T99" fmla="*/ 285 h 2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3" h="285">
                    <a:moveTo>
                      <a:pt x="218" y="152"/>
                    </a:moveTo>
                    <a:lnTo>
                      <a:pt x="207" y="110"/>
                    </a:lnTo>
                    <a:lnTo>
                      <a:pt x="187" y="67"/>
                    </a:lnTo>
                    <a:lnTo>
                      <a:pt x="164" y="39"/>
                    </a:lnTo>
                    <a:lnTo>
                      <a:pt x="145" y="18"/>
                    </a:lnTo>
                    <a:lnTo>
                      <a:pt x="124" y="7"/>
                    </a:lnTo>
                    <a:lnTo>
                      <a:pt x="101" y="0"/>
                    </a:lnTo>
                    <a:lnTo>
                      <a:pt x="74" y="3"/>
                    </a:lnTo>
                    <a:lnTo>
                      <a:pt x="44" y="16"/>
                    </a:lnTo>
                    <a:lnTo>
                      <a:pt x="21" y="39"/>
                    </a:lnTo>
                    <a:lnTo>
                      <a:pt x="0" y="81"/>
                    </a:lnTo>
                    <a:lnTo>
                      <a:pt x="0" y="121"/>
                    </a:lnTo>
                    <a:lnTo>
                      <a:pt x="3" y="161"/>
                    </a:lnTo>
                    <a:lnTo>
                      <a:pt x="13" y="200"/>
                    </a:lnTo>
                    <a:lnTo>
                      <a:pt x="36" y="228"/>
                    </a:lnTo>
                    <a:lnTo>
                      <a:pt x="61" y="254"/>
                    </a:lnTo>
                    <a:lnTo>
                      <a:pt x="84" y="269"/>
                    </a:lnTo>
                    <a:lnTo>
                      <a:pt x="123" y="281"/>
                    </a:lnTo>
                    <a:lnTo>
                      <a:pt x="163" y="285"/>
                    </a:lnTo>
                    <a:lnTo>
                      <a:pt x="190" y="281"/>
                    </a:lnTo>
                    <a:lnTo>
                      <a:pt x="212" y="263"/>
                    </a:lnTo>
                    <a:lnTo>
                      <a:pt x="218" y="233"/>
                    </a:lnTo>
                    <a:lnTo>
                      <a:pt x="218" y="206"/>
                    </a:lnTo>
                    <a:lnTo>
                      <a:pt x="222" y="187"/>
                    </a:lnTo>
                    <a:lnTo>
                      <a:pt x="267" y="191"/>
                    </a:lnTo>
                    <a:lnTo>
                      <a:pt x="302" y="206"/>
                    </a:lnTo>
                    <a:lnTo>
                      <a:pt x="320" y="201"/>
                    </a:lnTo>
                    <a:lnTo>
                      <a:pt x="323" y="182"/>
                    </a:lnTo>
                    <a:lnTo>
                      <a:pt x="314" y="164"/>
                    </a:lnTo>
                    <a:lnTo>
                      <a:pt x="293" y="157"/>
                    </a:lnTo>
                    <a:lnTo>
                      <a:pt x="253" y="152"/>
                    </a:lnTo>
                    <a:lnTo>
                      <a:pt x="21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19" name="Freeform 420"/>
              <p:cNvSpPr>
                <a:spLocks/>
              </p:cNvSpPr>
              <p:nvPr/>
            </p:nvSpPr>
            <p:spPr bwMode="auto">
              <a:xfrm>
                <a:off x="3777" y="2842"/>
                <a:ext cx="205" cy="556"/>
              </a:xfrm>
              <a:custGeom>
                <a:avLst/>
                <a:gdLst>
                  <a:gd name="T0" fmla="*/ 72 w 205"/>
                  <a:gd name="T1" fmla="*/ 109 h 556"/>
                  <a:gd name="T2" fmla="*/ 81 w 205"/>
                  <a:gd name="T3" fmla="*/ 56 h 556"/>
                  <a:gd name="T4" fmla="*/ 92 w 205"/>
                  <a:gd name="T5" fmla="*/ 21 h 556"/>
                  <a:gd name="T6" fmla="*/ 122 w 205"/>
                  <a:gd name="T7" fmla="*/ 0 h 556"/>
                  <a:gd name="T8" fmla="*/ 142 w 205"/>
                  <a:gd name="T9" fmla="*/ 18 h 556"/>
                  <a:gd name="T10" fmla="*/ 160 w 205"/>
                  <a:gd name="T11" fmla="*/ 57 h 556"/>
                  <a:gd name="T12" fmla="*/ 140 w 205"/>
                  <a:gd name="T13" fmla="*/ 95 h 556"/>
                  <a:gd name="T14" fmla="*/ 127 w 205"/>
                  <a:gd name="T15" fmla="*/ 119 h 556"/>
                  <a:gd name="T16" fmla="*/ 104 w 205"/>
                  <a:gd name="T17" fmla="*/ 154 h 556"/>
                  <a:gd name="T18" fmla="*/ 81 w 205"/>
                  <a:gd name="T19" fmla="*/ 211 h 556"/>
                  <a:gd name="T20" fmla="*/ 56 w 205"/>
                  <a:gd name="T21" fmla="*/ 258 h 556"/>
                  <a:gd name="T22" fmla="*/ 50 w 205"/>
                  <a:gd name="T23" fmla="*/ 298 h 556"/>
                  <a:gd name="T24" fmla="*/ 59 w 205"/>
                  <a:gd name="T25" fmla="*/ 349 h 556"/>
                  <a:gd name="T26" fmla="*/ 81 w 205"/>
                  <a:gd name="T27" fmla="*/ 390 h 556"/>
                  <a:gd name="T28" fmla="*/ 110 w 205"/>
                  <a:gd name="T29" fmla="*/ 420 h 556"/>
                  <a:gd name="T30" fmla="*/ 128 w 205"/>
                  <a:gd name="T31" fmla="*/ 428 h 556"/>
                  <a:gd name="T32" fmla="*/ 160 w 205"/>
                  <a:gd name="T33" fmla="*/ 412 h 556"/>
                  <a:gd name="T34" fmla="*/ 182 w 205"/>
                  <a:gd name="T35" fmla="*/ 389 h 556"/>
                  <a:gd name="T36" fmla="*/ 205 w 205"/>
                  <a:gd name="T37" fmla="*/ 398 h 556"/>
                  <a:gd name="T38" fmla="*/ 205 w 205"/>
                  <a:gd name="T39" fmla="*/ 425 h 556"/>
                  <a:gd name="T40" fmla="*/ 176 w 205"/>
                  <a:gd name="T41" fmla="*/ 443 h 556"/>
                  <a:gd name="T42" fmla="*/ 142 w 205"/>
                  <a:gd name="T43" fmla="*/ 450 h 556"/>
                  <a:gd name="T44" fmla="*/ 133 w 205"/>
                  <a:gd name="T45" fmla="*/ 464 h 556"/>
                  <a:gd name="T46" fmla="*/ 136 w 205"/>
                  <a:gd name="T47" fmla="*/ 499 h 556"/>
                  <a:gd name="T48" fmla="*/ 146 w 205"/>
                  <a:gd name="T49" fmla="*/ 521 h 556"/>
                  <a:gd name="T50" fmla="*/ 163 w 205"/>
                  <a:gd name="T51" fmla="*/ 540 h 556"/>
                  <a:gd name="T52" fmla="*/ 151 w 205"/>
                  <a:gd name="T53" fmla="*/ 556 h 556"/>
                  <a:gd name="T54" fmla="*/ 115 w 205"/>
                  <a:gd name="T55" fmla="*/ 556 h 556"/>
                  <a:gd name="T56" fmla="*/ 109 w 205"/>
                  <a:gd name="T57" fmla="*/ 516 h 556"/>
                  <a:gd name="T58" fmla="*/ 104 w 205"/>
                  <a:gd name="T59" fmla="*/ 472 h 556"/>
                  <a:gd name="T60" fmla="*/ 92 w 205"/>
                  <a:gd name="T61" fmla="*/ 464 h 556"/>
                  <a:gd name="T62" fmla="*/ 74 w 205"/>
                  <a:gd name="T63" fmla="*/ 483 h 556"/>
                  <a:gd name="T64" fmla="*/ 65 w 205"/>
                  <a:gd name="T65" fmla="*/ 525 h 556"/>
                  <a:gd name="T66" fmla="*/ 41 w 205"/>
                  <a:gd name="T67" fmla="*/ 521 h 556"/>
                  <a:gd name="T68" fmla="*/ 33 w 205"/>
                  <a:gd name="T69" fmla="*/ 487 h 556"/>
                  <a:gd name="T70" fmla="*/ 51 w 205"/>
                  <a:gd name="T71" fmla="*/ 456 h 556"/>
                  <a:gd name="T72" fmla="*/ 63 w 205"/>
                  <a:gd name="T73" fmla="*/ 442 h 556"/>
                  <a:gd name="T74" fmla="*/ 65 w 205"/>
                  <a:gd name="T75" fmla="*/ 421 h 556"/>
                  <a:gd name="T76" fmla="*/ 41 w 205"/>
                  <a:gd name="T77" fmla="*/ 390 h 556"/>
                  <a:gd name="T78" fmla="*/ 20 w 205"/>
                  <a:gd name="T79" fmla="*/ 351 h 556"/>
                  <a:gd name="T80" fmla="*/ 0 w 205"/>
                  <a:gd name="T81" fmla="*/ 301 h 556"/>
                  <a:gd name="T82" fmla="*/ 0 w 205"/>
                  <a:gd name="T83" fmla="*/ 264 h 556"/>
                  <a:gd name="T84" fmla="*/ 23 w 205"/>
                  <a:gd name="T85" fmla="*/ 227 h 556"/>
                  <a:gd name="T86" fmla="*/ 42 w 205"/>
                  <a:gd name="T87" fmla="*/ 179 h 556"/>
                  <a:gd name="T88" fmla="*/ 56 w 205"/>
                  <a:gd name="T89" fmla="*/ 139 h 556"/>
                  <a:gd name="T90" fmla="*/ 72 w 205"/>
                  <a:gd name="T91" fmla="*/ 109 h 5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5"/>
                  <a:gd name="T139" fmla="*/ 0 h 556"/>
                  <a:gd name="T140" fmla="*/ 205 w 205"/>
                  <a:gd name="T141" fmla="*/ 556 h 5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5" h="556">
                    <a:moveTo>
                      <a:pt x="72" y="109"/>
                    </a:moveTo>
                    <a:lnTo>
                      <a:pt x="81" y="56"/>
                    </a:lnTo>
                    <a:lnTo>
                      <a:pt x="92" y="21"/>
                    </a:lnTo>
                    <a:lnTo>
                      <a:pt x="122" y="0"/>
                    </a:lnTo>
                    <a:lnTo>
                      <a:pt x="142" y="18"/>
                    </a:lnTo>
                    <a:lnTo>
                      <a:pt x="160" y="57"/>
                    </a:lnTo>
                    <a:lnTo>
                      <a:pt x="140" y="95"/>
                    </a:lnTo>
                    <a:lnTo>
                      <a:pt x="127" y="119"/>
                    </a:lnTo>
                    <a:lnTo>
                      <a:pt x="104" y="154"/>
                    </a:lnTo>
                    <a:lnTo>
                      <a:pt x="81" y="211"/>
                    </a:lnTo>
                    <a:lnTo>
                      <a:pt x="56" y="258"/>
                    </a:lnTo>
                    <a:lnTo>
                      <a:pt x="50" y="298"/>
                    </a:lnTo>
                    <a:lnTo>
                      <a:pt x="59" y="349"/>
                    </a:lnTo>
                    <a:lnTo>
                      <a:pt x="81" y="390"/>
                    </a:lnTo>
                    <a:lnTo>
                      <a:pt x="110" y="420"/>
                    </a:lnTo>
                    <a:lnTo>
                      <a:pt x="128" y="428"/>
                    </a:lnTo>
                    <a:lnTo>
                      <a:pt x="160" y="412"/>
                    </a:lnTo>
                    <a:lnTo>
                      <a:pt x="182" y="389"/>
                    </a:lnTo>
                    <a:lnTo>
                      <a:pt x="205" y="398"/>
                    </a:lnTo>
                    <a:lnTo>
                      <a:pt x="205" y="425"/>
                    </a:lnTo>
                    <a:lnTo>
                      <a:pt x="176" y="443"/>
                    </a:lnTo>
                    <a:lnTo>
                      <a:pt x="142" y="450"/>
                    </a:lnTo>
                    <a:lnTo>
                      <a:pt x="133" y="464"/>
                    </a:lnTo>
                    <a:lnTo>
                      <a:pt x="136" y="499"/>
                    </a:lnTo>
                    <a:lnTo>
                      <a:pt x="146" y="521"/>
                    </a:lnTo>
                    <a:lnTo>
                      <a:pt x="163" y="540"/>
                    </a:lnTo>
                    <a:lnTo>
                      <a:pt x="151" y="556"/>
                    </a:lnTo>
                    <a:lnTo>
                      <a:pt x="115" y="556"/>
                    </a:lnTo>
                    <a:lnTo>
                      <a:pt x="109" y="516"/>
                    </a:lnTo>
                    <a:lnTo>
                      <a:pt x="104" y="472"/>
                    </a:lnTo>
                    <a:lnTo>
                      <a:pt x="92" y="464"/>
                    </a:lnTo>
                    <a:lnTo>
                      <a:pt x="74" y="483"/>
                    </a:lnTo>
                    <a:lnTo>
                      <a:pt x="65" y="525"/>
                    </a:lnTo>
                    <a:lnTo>
                      <a:pt x="41" y="521"/>
                    </a:lnTo>
                    <a:lnTo>
                      <a:pt x="33" y="487"/>
                    </a:lnTo>
                    <a:lnTo>
                      <a:pt x="51" y="456"/>
                    </a:lnTo>
                    <a:lnTo>
                      <a:pt x="63" y="442"/>
                    </a:lnTo>
                    <a:lnTo>
                      <a:pt x="65" y="421"/>
                    </a:lnTo>
                    <a:lnTo>
                      <a:pt x="41" y="390"/>
                    </a:lnTo>
                    <a:lnTo>
                      <a:pt x="20" y="351"/>
                    </a:lnTo>
                    <a:lnTo>
                      <a:pt x="0" y="301"/>
                    </a:lnTo>
                    <a:lnTo>
                      <a:pt x="0" y="264"/>
                    </a:lnTo>
                    <a:lnTo>
                      <a:pt x="23" y="227"/>
                    </a:lnTo>
                    <a:lnTo>
                      <a:pt x="42" y="179"/>
                    </a:lnTo>
                    <a:lnTo>
                      <a:pt x="56" y="139"/>
                    </a:lnTo>
                    <a:lnTo>
                      <a:pt x="7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grpSp>
            <p:nvGrpSpPr>
              <p:cNvPr id="20" name="Group 421"/>
              <p:cNvGrpSpPr>
                <a:grpSpLocks/>
              </p:cNvGrpSpPr>
              <p:nvPr/>
            </p:nvGrpSpPr>
            <p:grpSpPr bwMode="auto">
              <a:xfrm>
                <a:off x="3434" y="2438"/>
                <a:ext cx="1580" cy="1230"/>
                <a:chOff x="3434" y="2438"/>
                <a:chExt cx="1580" cy="1230"/>
              </a:xfrm>
            </p:grpSpPr>
            <p:sp>
              <p:nvSpPr>
                <p:cNvPr id="21" name="Freeform 422"/>
                <p:cNvSpPr>
                  <a:spLocks/>
                </p:cNvSpPr>
                <p:nvPr/>
              </p:nvSpPr>
              <p:spPr bwMode="auto">
                <a:xfrm>
                  <a:off x="3434" y="2836"/>
                  <a:ext cx="1259" cy="832"/>
                </a:xfrm>
                <a:custGeom>
                  <a:avLst/>
                  <a:gdLst>
                    <a:gd name="T0" fmla="*/ 1174 w 1259"/>
                    <a:gd name="T1" fmla="*/ 0 h 832"/>
                    <a:gd name="T2" fmla="*/ 1067 w 1259"/>
                    <a:gd name="T3" fmla="*/ 72 h 832"/>
                    <a:gd name="T4" fmla="*/ 957 w 1259"/>
                    <a:gd name="T5" fmla="*/ 142 h 832"/>
                    <a:gd name="T6" fmla="*/ 873 w 1259"/>
                    <a:gd name="T7" fmla="*/ 172 h 832"/>
                    <a:gd name="T8" fmla="*/ 790 w 1259"/>
                    <a:gd name="T9" fmla="*/ 206 h 832"/>
                    <a:gd name="T10" fmla="*/ 662 w 1259"/>
                    <a:gd name="T11" fmla="*/ 285 h 832"/>
                    <a:gd name="T12" fmla="*/ 459 w 1259"/>
                    <a:gd name="T13" fmla="*/ 412 h 832"/>
                    <a:gd name="T14" fmla="*/ 271 w 1259"/>
                    <a:gd name="T15" fmla="*/ 512 h 832"/>
                    <a:gd name="T16" fmla="*/ 111 w 1259"/>
                    <a:gd name="T17" fmla="*/ 598 h 832"/>
                    <a:gd name="T18" fmla="*/ 0 w 1259"/>
                    <a:gd name="T19" fmla="*/ 661 h 832"/>
                    <a:gd name="T20" fmla="*/ 10 w 1259"/>
                    <a:gd name="T21" fmla="*/ 712 h 832"/>
                    <a:gd name="T22" fmla="*/ 39 w 1259"/>
                    <a:gd name="T23" fmla="*/ 758 h 832"/>
                    <a:gd name="T24" fmla="*/ 74 w 1259"/>
                    <a:gd name="T25" fmla="*/ 810 h 832"/>
                    <a:gd name="T26" fmla="*/ 119 w 1259"/>
                    <a:gd name="T27" fmla="*/ 832 h 832"/>
                    <a:gd name="T28" fmla="*/ 478 w 1259"/>
                    <a:gd name="T29" fmla="*/ 622 h 832"/>
                    <a:gd name="T30" fmla="*/ 717 w 1259"/>
                    <a:gd name="T31" fmla="*/ 480 h 832"/>
                    <a:gd name="T32" fmla="*/ 901 w 1259"/>
                    <a:gd name="T33" fmla="*/ 372 h 832"/>
                    <a:gd name="T34" fmla="*/ 966 w 1259"/>
                    <a:gd name="T35" fmla="*/ 337 h 832"/>
                    <a:gd name="T36" fmla="*/ 1026 w 1259"/>
                    <a:gd name="T37" fmla="*/ 267 h 832"/>
                    <a:gd name="T38" fmla="*/ 1071 w 1259"/>
                    <a:gd name="T39" fmla="*/ 197 h 832"/>
                    <a:gd name="T40" fmla="*/ 1166 w 1259"/>
                    <a:gd name="T41" fmla="*/ 149 h 832"/>
                    <a:gd name="T42" fmla="*/ 1259 w 1259"/>
                    <a:gd name="T43" fmla="*/ 109 h 832"/>
                    <a:gd name="T44" fmla="*/ 1244 w 1259"/>
                    <a:gd name="T45" fmla="*/ 88 h 832"/>
                    <a:gd name="T46" fmla="*/ 1084 w 1259"/>
                    <a:gd name="T47" fmla="*/ 171 h 832"/>
                    <a:gd name="T48" fmla="*/ 1058 w 1259"/>
                    <a:gd name="T49" fmla="*/ 185 h 832"/>
                    <a:gd name="T50" fmla="*/ 1043 w 1259"/>
                    <a:gd name="T51" fmla="*/ 206 h 832"/>
                    <a:gd name="T52" fmla="*/ 1005 w 1259"/>
                    <a:gd name="T53" fmla="*/ 258 h 832"/>
                    <a:gd name="T54" fmla="*/ 965 w 1259"/>
                    <a:gd name="T55" fmla="*/ 311 h 832"/>
                    <a:gd name="T56" fmla="*/ 930 w 1259"/>
                    <a:gd name="T57" fmla="*/ 337 h 832"/>
                    <a:gd name="T58" fmla="*/ 764 w 1259"/>
                    <a:gd name="T59" fmla="*/ 432 h 832"/>
                    <a:gd name="T60" fmla="*/ 612 w 1259"/>
                    <a:gd name="T61" fmla="*/ 524 h 832"/>
                    <a:gd name="T62" fmla="*/ 452 w 1259"/>
                    <a:gd name="T63" fmla="*/ 613 h 832"/>
                    <a:gd name="T64" fmla="*/ 307 w 1259"/>
                    <a:gd name="T65" fmla="*/ 699 h 832"/>
                    <a:gd name="T66" fmla="*/ 185 w 1259"/>
                    <a:gd name="T67" fmla="*/ 771 h 832"/>
                    <a:gd name="T68" fmla="*/ 111 w 1259"/>
                    <a:gd name="T69" fmla="*/ 813 h 832"/>
                    <a:gd name="T70" fmla="*/ 80 w 1259"/>
                    <a:gd name="T71" fmla="*/ 791 h 832"/>
                    <a:gd name="T72" fmla="*/ 57 w 1259"/>
                    <a:gd name="T73" fmla="*/ 752 h 832"/>
                    <a:gd name="T74" fmla="*/ 35 w 1259"/>
                    <a:gd name="T75" fmla="*/ 712 h 832"/>
                    <a:gd name="T76" fmla="*/ 26 w 1259"/>
                    <a:gd name="T77" fmla="*/ 664 h 832"/>
                    <a:gd name="T78" fmla="*/ 185 w 1259"/>
                    <a:gd name="T79" fmla="*/ 577 h 832"/>
                    <a:gd name="T80" fmla="*/ 430 w 1259"/>
                    <a:gd name="T81" fmla="*/ 447 h 832"/>
                    <a:gd name="T82" fmla="*/ 605 w 1259"/>
                    <a:gd name="T83" fmla="*/ 344 h 832"/>
                    <a:gd name="T84" fmla="*/ 750 w 1259"/>
                    <a:gd name="T85" fmla="*/ 251 h 832"/>
                    <a:gd name="T86" fmla="*/ 829 w 1259"/>
                    <a:gd name="T87" fmla="*/ 210 h 832"/>
                    <a:gd name="T88" fmla="*/ 918 w 1259"/>
                    <a:gd name="T89" fmla="*/ 172 h 832"/>
                    <a:gd name="T90" fmla="*/ 978 w 1259"/>
                    <a:gd name="T91" fmla="*/ 150 h 832"/>
                    <a:gd name="T92" fmla="*/ 1192 w 1259"/>
                    <a:gd name="T93" fmla="*/ 18 h 832"/>
                    <a:gd name="T94" fmla="*/ 1174 w 1259"/>
                    <a:gd name="T95" fmla="*/ 0 h 8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259"/>
                    <a:gd name="T145" fmla="*/ 0 h 832"/>
                    <a:gd name="T146" fmla="*/ 1259 w 1259"/>
                    <a:gd name="T147" fmla="*/ 832 h 8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259" h="832">
                      <a:moveTo>
                        <a:pt x="1174" y="0"/>
                      </a:moveTo>
                      <a:lnTo>
                        <a:pt x="1067" y="72"/>
                      </a:lnTo>
                      <a:lnTo>
                        <a:pt x="957" y="142"/>
                      </a:lnTo>
                      <a:lnTo>
                        <a:pt x="873" y="172"/>
                      </a:lnTo>
                      <a:lnTo>
                        <a:pt x="790" y="206"/>
                      </a:lnTo>
                      <a:lnTo>
                        <a:pt x="662" y="285"/>
                      </a:lnTo>
                      <a:lnTo>
                        <a:pt x="459" y="412"/>
                      </a:lnTo>
                      <a:lnTo>
                        <a:pt x="271" y="512"/>
                      </a:lnTo>
                      <a:lnTo>
                        <a:pt x="111" y="598"/>
                      </a:lnTo>
                      <a:lnTo>
                        <a:pt x="0" y="661"/>
                      </a:lnTo>
                      <a:lnTo>
                        <a:pt x="10" y="712"/>
                      </a:lnTo>
                      <a:lnTo>
                        <a:pt x="39" y="758"/>
                      </a:lnTo>
                      <a:lnTo>
                        <a:pt x="74" y="810"/>
                      </a:lnTo>
                      <a:lnTo>
                        <a:pt x="119" y="832"/>
                      </a:lnTo>
                      <a:lnTo>
                        <a:pt x="478" y="622"/>
                      </a:lnTo>
                      <a:lnTo>
                        <a:pt x="717" y="480"/>
                      </a:lnTo>
                      <a:lnTo>
                        <a:pt x="901" y="372"/>
                      </a:lnTo>
                      <a:lnTo>
                        <a:pt x="966" y="337"/>
                      </a:lnTo>
                      <a:lnTo>
                        <a:pt x="1026" y="267"/>
                      </a:lnTo>
                      <a:lnTo>
                        <a:pt x="1071" y="197"/>
                      </a:lnTo>
                      <a:lnTo>
                        <a:pt x="1166" y="149"/>
                      </a:lnTo>
                      <a:lnTo>
                        <a:pt x="1259" y="109"/>
                      </a:lnTo>
                      <a:lnTo>
                        <a:pt x="1244" y="88"/>
                      </a:lnTo>
                      <a:lnTo>
                        <a:pt x="1084" y="171"/>
                      </a:lnTo>
                      <a:lnTo>
                        <a:pt x="1058" y="185"/>
                      </a:lnTo>
                      <a:lnTo>
                        <a:pt x="1043" y="206"/>
                      </a:lnTo>
                      <a:lnTo>
                        <a:pt x="1005" y="258"/>
                      </a:lnTo>
                      <a:lnTo>
                        <a:pt x="965" y="311"/>
                      </a:lnTo>
                      <a:lnTo>
                        <a:pt x="930" y="337"/>
                      </a:lnTo>
                      <a:lnTo>
                        <a:pt x="764" y="432"/>
                      </a:lnTo>
                      <a:lnTo>
                        <a:pt x="612" y="524"/>
                      </a:lnTo>
                      <a:lnTo>
                        <a:pt x="452" y="613"/>
                      </a:lnTo>
                      <a:lnTo>
                        <a:pt x="307" y="699"/>
                      </a:lnTo>
                      <a:lnTo>
                        <a:pt x="185" y="771"/>
                      </a:lnTo>
                      <a:lnTo>
                        <a:pt x="111" y="813"/>
                      </a:lnTo>
                      <a:lnTo>
                        <a:pt x="80" y="791"/>
                      </a:lnTo>
                      <a:lnTo>
                        <a:pt x="57" y="752"/>
                      </a:lnTo>
                      <a:lnTo>
                        <a:pt x="35" y="712"/>
                      </a:lnTo>
                      <a:lnTo>
                        <a:pt x="26" y="664"/>
                      </a:lnTo>
                      <a:lnTo>
                        <a:pt x="185" y="577"/>
                      </a:lnTo>
                      <a:lnTo>
                        <a:pt x="430" y="447"/>
                      </a:lnTo>
                      <a:lnTo>
                        <a:pt x="605" y="344"/>
                      </a:lnTo>
                      <a:lnTo>
                        <a:pt x="750" y="251"/>
                      </a:lnTo>
                      <a:lnTo>
                        <a:pt x="829" y="210"/>
                      </a:lnTo>
                      <a:lnTo>
                        <a:pt x="918" y="172"/>
                      </a:lnTo>
                      <a:lnTo>
                        <a:pt x="978" y="150"/>
                      </a:lnTo>
                      <a:lnTo>
                        <a:pt x="1192" y="18"/>
                      </a:lnTo>
                      <a:lnTo>
                        <a:pt x="1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22" name="Freeform 423"/>
                <p:cNvSpPr>
                  <a:spLocks/>
                </p:cNvSpPr>
                <p:nvPr/>
              </p:nvSpPr>
              <p:spPr bwMode="auto">
                <a:xfrm>
                  <a:off x="4253" y="2438"/>
                  <a:ext cx="639" cy="510"/>
                </a:xfrm>
                <a:custGeom>
                  <a:avLst/>
                  <a:gdLst>
                    <a:gd name="T0" fmla="*/ 639 w 639"/>
                    <a:gd name="T1" fmla="*/ 439 h 510"/>
                    <a:gd name="T2" fmla="*/ 488 w 639"/>
                    <a:gd name="T3" fmla="*/ 234 h 510"/>
                    <a:gd name="T4" fmla="*/ 454 w 639"/>
                    <a:gd name="T5" fmla="*/ 216 h 510"/>
                    <a:gd name="T6" fmla="*/ 432 w 639"/>
                    <a:gd name="T7" fmla="*/ 207 h 510"/>
                    <a:gd name="T8" fmla="*/ 424 w 639"/>
                    <a:gd name="T9" fmla="*/ 176 h 510"/>
                    <a:gd name="T10" fmla="*/ 361 w 639"/>
                    <a:gd name="T11" fmla="*/ 123 h 510"/>
                    <a:gd name="T12" fmla="*/ 283 w 639"/>
                    <a:gd name="T13" fmla="*/ 82 h 510"/>
                    <a:gd name="T14" fmla="*/ 204 w 639"/>
                    <a:gd name="T15" fmla="*/ 35 h 510"/>
                    <a:gd name="T16" fmla="*/ 111 w 639"/>
                    <a:gd name="T17" fmla="*/ 3 h 510"/>
                    <a:gd name="T18" fmla="*/ 92 w 639"/>
                    <a:gd name="T19" fmla="*/ 0 h 510"/>
                    <a:gd name="T20" fmla="*/ 75 w 639"/>
                    <a:gd name="T21" fmla="*/ 21 h 510"/>
                    <a:gd name="T22" fmla="*/ 103 w 639"/>
                    <a:gd name="T23" fmla="*/ 40 h 510"/>
                    <a:gd name="T24" fmla="*/ 176 w 639"/>
                    <a:gd name="T25" fmla="*/ 97 h 510"/>
                    <a:gd name="T26" fmla="*/ 220 w 639"/>
                    <a:gd name="T27" fmla="*/ 128 h 510"/>
                    <a:gd name="T28" fmla="*/ 138 w 639"/>
                    <a:gd name="T29" fmla="*/ 97 h 510"/>
                    <a:gd name="T30" fmla="*/ 84 w 639"/>
                    <a:gd name="T31" fmla="*/ 75 h 510"/>
                    <a:gd name="T32" fmla="*/ 35 w 639"/>
                    <a:gd name="T33" fmla="*/ 57 h 510"/>
                    <a:gd name="T34" fmla="*/ 0 w 639"/>
                    <a:gd name="T35" fmla="*/ 91 h 510"/>
                    <a:gd name="T36" fmla="*/ 35 w 639"/>
                    <a:gd name="T37" fmla="*/ 109 h 510"/>
                    <a:gd name="T38" fmla="*/ 119 w 639"/>
                    <a:gd name="T39" fmla="*/ 157 h 510"/>
                    <a:gd name="T40" fmla="*/ 186 w 639"/>
                    <a:gd name="T41" fmla="*/ 206 h 510"/>
                    <a:gd name="T42" fmla="*/ 255 w 639"/>
                    <a:gd name="T43" fmla="*/ 259 h 510"/>
                    <a:gd name="T44" fmla="*/ 264 w 639"/>
                    <a:gd name="T45" fmla="*/ 300 h 510"/>
                    <a:gd name="T46" fmla="*/ 290 w 639"/>
                    <a:gd name="T47" fmla="*/ 326 h 510"/>
                    <a:gd name="T48" fmla="*/ 336 w 639"/>
                    <a:gd name="T49" fmla="*/ 370 h 510"/>
                    <a:gd name="T50" fmla="*/ 347 w 639"/>
                    <a:gd name="T51" fmla="*/ 414 h 510"/>
                    <a:gd name="T52" fmla="*/ 352 w 639"/>
                    <a:gd name="T53" fmla="*/ 432 h 510"/>
                    <a:gd name="T54" fmla="*/ 418 w 639"/>
                    <a:gd name="T55" fmla="*/ 510 h 510"/>
                    <a:gd name="T56" fmla="*/ 435 w 639"/>
                    <a:gd name="T57" fmla="*/ 501 h 510"/>
                    <a:gd name="T58" fmla="*/ 402 w 639"/>
                    <a:gd name="T59" fmla="*/ 441 h 510"/>
                    <a:gd name="T60" fmla="*/ 365 w 639"/>
                    <a:gd name="T61" fmla="*/ 406 h 510"/>
                    <a:gd name="T62" fmla="*/ 358 w 639"/>
                    <a:gd name="T63" fmla="*/ 366 h 510"/>
                    <a:gd name="T64" fmla="*/ 317 w 639"/>
                    <a:gd name="T65" fmla="*/ 325 h 510"/>
                    <a:gd name="T66" fmla="*/ 278 w 639"/>
                    <a:gd name="T67" fmla="*/ 294 h 510"/>
                    <a:gd name="T68" fmla="*/ 265 w 639"/>
                    <a:gd name="T69" fmla="*/ 247 h 510"/>
                    <a:gd name="T70" fmla="*/ 229 w 639"/>
                    <a:gd name="T71" fmla="*/ 212 h 510"/>
                    <a:gd name="T72" fmla="*/ 173 w 639"/>
                    <a:gd name="T73" fmla="*/ 179 h 510"/>
                    <a:gd name="T74" fmla="*/ 125 w 639"/>
                    <a:gd name="T75" fmla="*/ 141 h 510"/>
                    <a:gd name="T76" fmla="*/ 59 w 639"/>
                    <a:gd name="T77" fmla="*/ 109 h 510"/>
                    <a:gd name="T78" fmla="*/ 31 w 639"/>
                    <a:gd name="T79" fmla="*/ 88 h 510"/>
                    <a:gd name="T80" fmla="*/ 48 w 639"/>
                    <a:gd name="T81" fmla="*/ 79 h 510"/>
                    <a:gd name="T82" fmla="*/ 226 w 639"/>
                    <a:gd name="T83" fmla="*/ 153 h 510"/>
                    <a:gd name="T84" fmla="*/ 281 w 639"/>
                    <a:gd name="T85" fmla="*/ 185 h 510"/>
                    <a:gd name="T86" fmla="*/ 308 w 639"/>
                    <a:gd name="T87" fmla="*/ 203 h 510"/>
                    <a:gd name="T88" fmla="*/ 321 w 639"/>
                    <a:gd name="T89" fmla="*/ 179 h 510"/>
                    <a:gd name="T90" fmla="*/ 243 w 639"/>
                    <a:gd name="T91" fmla="*/ 122 h 510"/>
                    <a:gd name="T92" fmla="*/ 195 w 639"/>
                    <a:gd name="T93" fmla="*/ 84 h 510"/>
                    <a:gd name="T94" fmla="*/ 132 w 639"/>
                    <a:gd name="T95" fmla="*/ 40 h 510"/>
                    <a:gd name="T96" fmla="*/ 106 w 639"/>
                    <a:gd name="T97" fmla="*/ 16 h 510"/>
                    <a:gd name="T98" fmla="*/ 182 w 639"/>
                    <a:gd name="T99" fmla="*/ 43 h 510"/>
                    <a:gd name="T100" fmla="*/ 264 w 639"/>
                    <a:gd name="T101" fmla="*/ 87 h 510"/>
                    <a:gd name="T102" fmla="*/ 343 w 639"/>
                    <a:gd name="T103" fmla="*/ 135 h 510"/>
                    <a:gd name="T104" fmla="*/ 400 w 639"/>
                    <a:gd name="T105" fmla="*/ 179 h 510"/>
                    <a:gd name="T106" fmla="*/ 413 w 639"/>
                    <a:gd name="T107" fmla="*/ 203 h 510"/>
                    <a:gd name="T108" fmla="*/ 419 w 639"/>
                    <a:gd name="T109" fmla="*/ 228 h 510"/>
                    <a:gd name="T110" fmla="*/ 463 w 639"/>
                    <a:gd name="T111" fmla="*/ 237 h 510"/>
                    <a:gd name="T112" fmla="*/ 492 w 639"/>
                    <a:gd name="T113" fmla="*/ 265 h 510"/>
                    <a:gd name="T114" fmla="*/ 545 w 639"/>
                    <a:gd name="T115" fmla="*/ 347 h 510"/>
                    <a:gd name="T116" fmla="*/ 607 w 639"/>
                    <a:gd name="T117" fmla="*/ 431 h 510"/>
                    <a:gd name="T118" fmla="*/ 624 w 639"/>
                    <a:gd name="T119" fmla="*/ 448 h 510"/>
                    <a:gd name="T120" fmla="*/ 639 w 639"/>
                    <a:gd name="T121" fmla="*/ 439 h 51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39"/>
                    <a:gd name="T184" fmla="*/ 0 h 510"/>
                    <a:gd name="T185" fmla="*/ 639 w 639"/>
                    <a:gd name="T186" fmla="*/ 510 h 51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39" h="510">
                      <a:moveTo>
                        <a:pt x="639" y="439"/>
                      </a:moveTo>
                      <a:lnTo>
                        <a:pt x="488" y="234"/>
                      </a:lnTo>
                      <a:lnTo>
                        <a:pt x="454" y="216"/>
                      </a:lnTo>
                      <a:lnTo>
                        <a:pt x="432" y="207"/>
                      </a:lnTo>
                      <a:lnTo>
                        <a:pt x="424" y="176"/>
                      </a:lnTo>
                      <a:lnTo>
                        <a:pt x="361" y="123"/>
                      </a:lnTo>
                      <a:lnTo>
                        <a:pt x="283" y="82"/>
                      </a:lnTo>
                      <a:lnTo>
                        <a:pt x="204" y="35"/>
                      </a:lnTo>
                      <a:lnTo>
                        <a:pt x="111" y="3"/>
                      </a:lnTo>
                      <a:lnTo>
                        <a:pt x="92" y="0"/>
                      </a:lnTo>
                      <a:lnTo>
                        <a:pt x="75" y="21"/>
                      </a:lnTo>
                      <a:lnTo>
                        <a:pt x="103" y="40"/>
                      </a:lnTo>
                      <a:lnTo>
                        <a:pt x="176" y="97"/>
                      </a:lnTo>
                      <a:lnTo>
                        <a:pt x="220" y="128"/>
                      </a:lnTo>
                      <a:lnTo>
                        <a:pt x="138" y="97"/>
                      </a:lnTo>
                      <a:lnTo>
                        <a:pt x="84" y="75"/>
                      </a:lnTo>
                      <a:lnTo>
                        <a:pt x="35" y="57"/>
                      </a:lnTo>
                      <a:lnTo>
                        <a:pt x="0" y="91"/>
                      </a:lnTo>
                      <a:lnTo>
                        <a:pt x="35" y="109"/>
                      </a:lnTo>
                      <a:lnTo>
                        <a:pt x="119" y="157"/>
                      </a:lnTo>
                      <a:lnTo>
                        <a:pt x="186" y="206"/>
                      </a:lnTo>
                      <a:lnTo>
                        <a:pt x="255" y="259"/>
                      </a:lnTo>
                      <a:lnTo>
                        <a:pt x="264" y="300"/>
                      </a:lnTo>
                      <a:lnTo>
                        <a:pt x="290" y="326"/>
                      </a:lnTo>
                      <a:lnTo>
                        <a:pt x="336" y="370"/>
                      </a:lnTo>
                      <a:lnTo>
                        <a:pt x="347" y="414"/>
                      </a:lnTo>
                      <a:lnTo>
                        <a:pt x="352" y="432"/>
                      </a:lnTo>
                      <a:lnTo>
                        <a:pt x="418" y="510"/>
                      </a:lnTo>
                      <a:lnTo>
                        <a:pt x="435" y="501"/>
                      </a:lnTo>
                      <a:lnTo>
                        <a:pt x="402" y="441"/>
                      </a:lnTo>
                      <a:lnTo>
                        <a:pt x="365" y="406"/>
                      </a:lnTo>
                      <a:lnTo>
                        <a:pt x="358" y="366"/>
                      </a:lnTo>
                      <a:lnTo>
                        <a:pt x="317" y="325"/>
                      </a:lnTo>
                      <a:lnTo>
                        <a:pt x="278" y="294"/>
                      </a:lnTo>
                      <a:lnTo>
                        <a:pt x="265" y="247"/>
                      </a:lnTo>
                      <a:lnTo>
                        <a:pt x="229" y="212"/>
                      </a:lnTo>
                      <a:lnTo>
                        <a:pt x="173" y="179"/>
                      </a:lnTo>
                      <a:lnTo>
                        <a:pt x="125" y="141"/>
                      </a:lnTo>
                      <a:lnTo>
                        <a:pt x="59" y="109"/>
                      </a:lnTo>
                      <a:lnTo>
                        <a:pt x="31" y="88"/>
                      </a:lnTo>
                      <a:lnTo>
                        <a:pt x="48" y="79"/>
                      </a:lnTo>
                      <a:lnTo>
                        <a:pt x="226" y="153"/>
                      </a:lnTo>
                      <a:lnTo>
                        <a:pt x="281" y="185"/>
                      </a:lnTo>
                      <a:lnTo>
                        <a:pt x="308" y="203"/>
                      </a:lnTo>
                      <a:lnTo>
                        <a:pt x="321" y="179"/>
                      </a:lnTo>
                      <a:lnTo>
                        <a:pt x="243" y="122"/>
                      </a:lnTo>
                      <a:lnTo>
                        <a:pt x="195" y="84"/>
                      </a:lnTo>
                      <a:lnTo>
                        <a:pt x="132" y="40"/>
                      </a:lnTo>
                      <a:lnTo>
                        <a:pt x="106" y="16"/>
                      </a:lnTo>
                      <a:lnTo>
                        <a:pt x="182" y="43"/>
                      </a:lnTo>
                      <a:lnTo>
                        <a:pt x="264" y="87"/>
                      </a:lnTo>
                      <a:lnTo>
                        <a:pt x="343" y="135"/>
                      </a:lnTo>
                      <a:lnTo>
                        <a:pt x="400" y="179"/>
                      </a:lnTo>
                      <a:lnTo>
                        <a:pt x="413" y="203"/>
                      </a:lnTo>
                      <a:lnTo>
                        <a:pt x="419" y="228"/>
                      </a:lnTo>
                      <a:lnTo>
                        <a:pt x="463" y="237"/>
                      </a:lnTo>
                      <a:lnTo>
                        <a:pt x="492" y="265"/>
                      </a:lnTo>
                      <a:lnTo>
                        <a:pt x="545" y="347"/>
                      </a:lnTo>
                      <a:lnTo>
                        <a:pt x="607" y="431"/>
                      </a:lnTo>
                      <a:lnTo>
                        <a:pt x="624" y="448"/>
                      </a:lnTo>
                      <a:lnTo>
                        <a:pt x="639" y="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23" name="Freeform 424"/>
                <p:cNvSpPr>
                  <a:spLocks/>
                </p:cNvSpPr>
                <p:nvPr/>
              </p:nvSpPr>
              <p:spPr bwMode="auto">
                <a:xfrm>
                  <a:off x="4722" y="2763"/>
                  <a:ext cx="88" cy="103"/>
                </a:xfrm>
                <a:custGeom>
                  <a:avLst/>
                  <a:gdLst>
                    <a:gd name="T0" fmla="*/ 19 w 88"/>
                    <a:gd name="T1" fmla="*/ 0 h 103"/>
                    <a:gd name="T2" fmla="*/ 45 w 88"/>
                    <a:gd name="T3" fmla="*/ 12 h 103"/>
                    <a:gd name="T4" fmla="*/ 72 w 88"/>
                    <a:gd name="T5" fmla="*/ 47 h 103"/>
                    <a:gd name="T6" fmla="*/ 88 w 88"/>
                    <a:gd name="T7" fmla="*/ 84 h 103"/>
                    <a:gd name="T8" fmla="*/ 83 w 88"/>
                    <a:gd name="T9" fmla="*/ 103 h 103"/>
                    <a:gd name="T10" fmla="*/ 53 w 88"/>
                    <a:gd name="T11" fmla="*/ 97 h 103"/>
                    <a:gd name="T12" fmla="*/ 11 w 88"/>
                    <a:gd name="T13" fmla="*/ 52 h 103"/>
                    <a:gd name="T14" fmla="*/ 0 w 88"/>
                    <a:gd name="T15" fmla="*/ 28 h 103"/>
                    <a:gd name="T16" fmla="*/ 0 w 88"/>
                    <a:gd name="T17" fmla="*/ 5 h 103"/>
                    <a:gd name="T18" fmla="*/ 19 w 88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103"/>
                    <a:gd name="T32" fmla="*/ 88 w 88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103">
                      <a:moveTo>
                        <a:pt x="19" y="0"/>
                      </a:moveTo>
                      <a:lnTo>
                        <a:pt x="45" y="12"/>
                      </a:lnTo>
                      <a:lnTo>
                        <a:pt x="72" y="47"/>
                      </a:lnTo>
                      <a:lnTo>
                        <a:pt x="88" y="84"/>
                      </a:lnTo>
                      <a:lnTo>
                        <a:pt x="83" y="103"/>
                      </a:lnTo>
                      <a:lnTo>
                        <a:pt x="53" y="97"/>
                      </a:lnTo>
                      <a:lnTo>
                        <a:pt x="11" y="52"/>
                      </a:lnTo>
                      <a:lnTo>
                        <a:pt x="0" y="28"/>
                      </a:lnTo>
                      <a:lnTo>
                        <a:pt x="0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24" name="Freeform 425"/>
                <p:cNvSpPr>
                  <a:spLocks/>
                </p:cNvSpPr>
                <p:nvPr/>
              </p:nvSpPr>
              <p:spPr bwMode="auto">
                <a:xfrm>
                  <a:off x="4666" y="2866"/>
                  <a:ext cx="348" cy="320"/>
                </a:xfrm>
                <a:custGeom>
                  <a:avLst/>
                  <a:gdLst>
                    <a:gd name="T0" fmla="*/ 204 w 348"/>
                    <a:gd name="T1" fmla="*/ 0 h 320"/>
                    <a:gd name="T2" fmla="*/ 193 w 348"/>
                    <a:gd name="T3" fmla="*/ 33 h 320"/>
                    <a:gd name="T4" fmla="*/ 187 w 348"/>
                    <a:gd name="T5" fmla="*/ 53 h 320"/>
                    <a:gd name="T6" fmla="*/ 195 w 348"/>
                    <a:gd name="T7" fmla="*/ 81 h 320"/>
                    <a:gd name="T8" fmla="*/ 209 w 348"/>
                    <a:gd name="T9" fmla="*/ 104 h 320"/>
                    <a:gd name="T10" fmla="*/ 250 w 348"/>
                    <a:gd name="T11" fmla="*/ 121 h 320"/>
                    <a:gd name="T12" fmla="*/ 275 w 348"/>
                    <a:gd name="T13" fmla="*/ 126 h 320"/>
                    <a:gd name="T14" fmla="*/ 290 w 348"/>
                    <a:gd name="T15" fmla="*/ 130 h 320"/>
                    <a:gd name="T16" fmla="*/ 324 w 348"/>
                    <a:gd name="T17" fmla="*/ 175 h 320"/>
                    <a:gd name="T18" fmla="*/ 315 w 348"/>
                    <a:gd name="T19" fmla="*/ 218 h 320"/>
                    <a:gd name="T20" fmla="*/ 281 w 348"/>
                    <a:gd name="T21" fmla="*/ 255 h 320"/>
                    <a:gd name="T22" fmla="*/ 235 w 348"/>
                    <a:gd name="T23" fmla="*/ 289 h 320"/>
                    <a:gd name="T24" fmla="*/ 195 w 348"/>
                    <a:gd name="T25" fmla="*/ 298 h 320"/>
                    <a:gd name="T26" fmla="*/ 155 w 348"/>
                    <a:gd name="T27" fmla="*/ 296 h 320"/>
                    <a:gd name="T28" fmla="*/ 126 w 348"/>
                    <a:gd name="T29" fmla="*/ 250 h 320"/>
                    <a:gd name="T30" fmla="*/ 142 w 348"/>
                    <a:gd name="T31" fmla="*/ 213 h 320"/>
                    <a:gd name="T32" fmla="*/ 142 w 348"/>
                    <a:gd name="T33" fmla="*/ 179 h 320"/>
                    <a:gd name="T34" fmla="*/ 129 w 348"/>
                    <a:gd name="T35" fmla="*/ 144 h 320"/>
                    <a:gd name="T36" fmla="*/ 99 w 348"/>
                    <a:gd name="T37" fmla="*/ 124 h 320"/>
                    <a:gd name="T38" fmla="*/ 62 w 348"/>
                    <a:gd name="T39" fmla="*/ 117 h 320"/>
                    <a:gd name="T40" fmla="*/ 9 w 348"/>
                    <a:gd name="T41" fmla="*/ 64 h 320"/>
                    <a:gd name="T42" fmla="*/ 0 w 348"/>
                    <a:gd name="T43" fmla="*/ 81 h 320"/>
                    <a:gd name="T44" fmla="*/ 44 w 348"/>
                    <a:gd name="T45" fmla="*/ 126 h 320"/>
                    <a:gd name="T46" fmla="*/ 64 w 348"/>
                    <a:gd name="T47" fmla="*/ 135 h 320"/>
                    <a:gd name="T48" fmla="*/ 99 w 348"/>
                    <a:gd name="T49" fmla="*/ 142 h 320"/>
                    <a:gd name="T50" fmla="*/ 121 w 348"/>
                    <a:gd name="T51" fmla="*/ 166 h 320"/>
                    <a:gd name="T52" fmla="*/ 126 w 348"/>
                    <a:gd name="T53" fmla="*/ 201 h 320"/>
                    <a:gd name="T54" fmla="*/ 117 w 348"/>
                    <a:gd name="T55" fmla="*/ 236 h 320"/>
                    <a:gd name="T56" fmla="*/ 102 w 348"/>
                    <a:gd name="T57" fmla="*/ 255 h 320"/>
                    <a:gd name="T58" fmla="*/ 142 w 348"/>
                    <a:gd name="T59" fmla="*/ 316 h 320"/>
                    <a:gd name="T60" fmla="*/ 188 w 348"/>
                    <a:gd name="T61" fmla="*/ 320 h 320"/>
                    <a:gd name="T62" fmla="*/ 240 w 348"/>
                    <a:gd name="T63" fmla="*/ 311 h 320"/>
                    <a:gd name="T64" fmla="*/ 264 w 348"/>
                    <a:gd name="T65" fmla="*/ 296 h 320"/>
                    <a:gd name="T66" fmla="*/ 293 w 348"/>
                    <a:gd name="T67" fmla="*/ 268 h 320"/>
                    <a:gd name="T68" fmla="*/ 326 w 348"/>
                    <a:gd name="T69" fmla="*/ 241 h 320"/>
                    <a:gd name="T70" fmla="*/ 335 w 348"/>
                    <a:gd name="T71" fmla="*/ 218 h 320"/>
                    <a:gd name="T72" fmla="*/ 348 w 348"/>
                    <a:gd name="T73" fmla="*/ 170 h 320"/>
                    <a:gd name="T74" fmla="*/ 295 w 348"/>
                    <a:gd name="T75" fmla="*/ 104 h 320"/>
                    <a:gd name="T76" fmla="*/ 264 w 348"/>
                    <a:gd name="T77" fmla="*/ 108 h 320"/>
                    <a:gd name="T78" fmla="*/ 232 w 348"/>
                    <a:gd name="T79" fmla="*/ 93 h 320"/>
                    <a:gd name="T80" fmla="*/ 206 w 348"/>
                    <a:gd name="T81" fmla="*/ 76 h 320"/>
                    <a:gd name="T82" fmla="*/ 206 w 348"/>
                    <a:gd name="T83" fmla="*/ 50 h 320"/>
                    <a:gd name="T84" fmla="*/ 213 w 348"/>
                    <a:gd name="T85" fmla="*/ 27 h 320"/>
                    <a:gd name="T86" fmla="*/ 219 w 348"/>
                    <a:gd name="T87" fmla="*/ 6 h 320"/>
                    <a:gd name="T88" fmla="*/ 204 w 348"/>
                    <a:gd name="T89" fmla="*/ 0 h 3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48"/>
                    <a:gd name="T136" fmla="*/ 0 h 320"/>
                    <a:gd name="T137" fmla="*/ 348 w 348"/>
                    <a:gd name="T138" fmla="*/ 320 h 3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48" h="320">
                      <a:moveTo>
                        <a:pt x="204" y="0"/>
                      </a:moveTo>
                      <a:lnTo>
                        <a:pt x="193" y="33"/>
                      </a:lnTo>
                      <a:lnTo>
                        <a:pt x="187" y="53"/>
                      </a:lnTo>
                      <a:lnTo>
                        <a:pt x="195" y="81"/>
                      </a:lnTo>
                      <a:lnTo>
                        <a:pt x="209" y="104"/>
                      </a:lnTo>
                      <a:lnTo>
                        <a:pt x="250" y="121"/>
                      </a:lnTo>
                      <a:lnTo>
                        <a:pt x="275" y="126"/>
                      </a:lnTo>
                      <a:lnTo>
                        <a:pt x="290" y="130"/>
                      </a:lnTo>
                      <a:lnTo>
                        <a:pt x="324" y="175"/>
                      </a:lnTo>
                      <a:lnTo>
                        <a:pt x="315" y="218"/>
                      </a:lnTo>
                      <a:lnTo>
                        <a:pt x="281" y="255"/>
                      </a:lnTo>
                      <a:lnTo>
                        <a:pt x="235" y="289"/>
                      </a:lnTo>
                      <a:lnTo>
                        <a:pt x="195" y="298"/>
                      </a:lnTo>
                      <a:lnTo>
                        <a:pt x="155" y="296"/>
                      </a:lnTo>
                      <a:lnTo>
                        <a:pt x="126" y="250"/>
                      </a:lnTo>
                      <a:lnTo>
                        <a:pt x="142" y="213"/>
                      </a:lnTo>
                      <a:lnTo>
                        <a:pt x="142" y="179"/>
                      </a:lnTo>
                      <a:lnTo>
                        <a:pt x="129" y="144"/>
                      </a:lnTo>
                      <a:lnTo>
                        <a:pt x="99" y="124"/>
                      </a:lnTo>
                      <a:lnTo>
                        <a:pt x="62" y="117"/>
                      </a:lnTo>
                      <a:lnTo>
                        <a:pt x="9" y="64"/>
                      </a:lnTo>
                      <a:lnTo>
                        <a:pt x="0" y="81"/>
                      </a:lnTo>
                      <a:lnTo>
                        <a:pt x="44" y="126"/>
                      </a:lnTo>
                      <a:lnTo>
                        <a:pt x="64" y="135"/>
                      </a:lnTo>
                      <a:lnTo>
                        <a:pt x="99" y="142"/>
                      </a:lnTo>
                      <a:lnTo>
                        <a:pt x="121" y="166"/>
                      </a:lnTo>
                      <a:lnTo>
                        <a:pt x="126" y="201"/>
                      </a:lnTo>
                      <a:lnTo>
                        <a:pt x="117" y="236"/>
                      </a:lnTo>
                      <a:lnTo>
                        <a:pt x="102" y="255"/>
                      </a:lnTo>
                      <a:lnTo>
                        <a:pt x="142" y="316"/>
                      </a:lnTo>
                      <a:lnTo>
                        <a:pt x="188" y="320"/>
                      </a:lnTo>
                      <a:lnTo>
                        <a:pt x="240" y="311"/>
                      </a:lnTo>
                      <a:lnTo>
                        <a:pt x="264" y="296"/>
                      </a:lnTo>
                      <a:lnTo>
                        <a:pt x="293" y="268"/>
                      </a:lnTo>
                      <a:lnTo>
                        <a:pt x="326" y="241"/>
                      </a:lnTo>
                      <a:lnTo>
                        <a:pt x="335" y="218"/>
                      </a:lnTo>
                      <a:lnTo>
                        <a:pt x="348" y="170"/>
                      </a:lnTo>
                      <a:lnTo>
                        <a:pt x="295" y="104"/>
                      </a:lnTo>
                      <a:lnTo>
                        <a:pt x="264" y="108"/>
                      </a:lnTo>
                      <a:lnTo>
                        <a:pt x="232" y="93"/>
                      </a:lnTo>
                      <a:lnTo>
                        <a:pt x="206" y="76"/>
                      </a:lnTo>
                      <a:lnTo>
                        <a:pt x="206" y="50"/>
                      </a:lnTo>
                      <a:lnTo>
                        <a:pt x="213" y="27"/>
                      </a:lnTo>
                      <a:lnTo>
                        <a:pt x="219" y="6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25" name="Freeform 426"/>
                <p:cNvSpPr>
                  <a:spLocks/>
                </p:cNvSpPr>
                <p:nvPr/>
              </p:nvSpPr>
              <p:spPr bwMode="auto">
                <a:xfrm>
                  <a:off x="4811" y="3015"/>
                  <a:ext cx="138" cy="107"/>
                </a:xfrm>
                <a:custGeom>
                  <a:avLst/>
                  <a:gdLst>
                    <a:gd name="T0" fmla="*/ 138 w 138"/>
                    <a:gd name="T1" fmla="*/ 0 h 107"/>
                    <a:gd name="T2" fmla="*/ 124 w 138"/>
                    <a:gd name="T3" fmla="*/ 42 h 107"/>
                    <a:gd name="T4" fmla="*/ 95 w 138"/>
                    <a:gd name="T5" fmla="*/ 82 h 107"/>
                    <a:gd name="T6" fmla="*/ 54 w 138"/>
                    <a:gd name="T7" fmla="*/ 107 h 107"/>
                    <a:gd name="T8" fmla="*/ 0 w 138"/>
                    <a:gd name="T9" fmla="*/ 107 h 107"/>
                    <a:gd name="T10" fmla="*/ 31 w 138"/>
                    <a:gd name="T11" fmla="*/ 93 h 107"/>
                    <a:gd name="T12" fmla="*/ 78 w 138"/>
                    <a:gd name="T13" fmla="*/ 70 h 107"/>
                    <a:gd name="T14" fmla="*/ 110 w 138"/>
                    <a:gd name="T15" fmla="*/ 40 h 107"/>
                    <a:gd name="T16" fmla="*/ 138 w 138"/>
                    <a:gd name="T17" fmla="*/ 0 h 1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8"/>
                    <a:gd name="T28" fmla="*/ 0 h 107"/>
                    <a:gd name="T29" fmla="*/ 138 w 138"/>
                    <a:gd name="T30" fmla="*/ 107 h 1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8" h="107">
                      <a:moveTo>
                        <a:pt x="138" y="0"/>
                      </a:moveTo>
                      <a:lnTo>
                        <a:pt x="124" y="42"/>
                      </a:lnTo>
                      <a:lnTo>
                        <a:pt x="95" y="82"/>
                      </a:lnTo>
                      <a:lnTo>
                        <a:pt x="54" y="107"/>
                      </a:lnTo>
                      <a:lnTo>
                        <a:pt x="0" y="107"/>
                      </a:lnTo>
                      <a:lnTo>
                        <a:pt x="31" y="93"/>
                      </a:lnTo>
                      <a:lnTo>
                        <a:pt x="78" y="70"/>
                      </a:lnTo>
                      <a:lnTo>
                        <a:pt x="110" y="4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2853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09354"/>
              </p:ext>
            </p:extLst>
          </p:nvPr>
        </p:nvGraphicFramePr>
        <p:xfrm>
          <a:off x="152400" y="2714625"/>
          <a:ext cx="1035224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Imagen" r:id="rId3" imgW="1296063" imgH="3934305" progId="">
                  <p:embed/>
                </p:oleObj>
              </mc:Choice>
              <mc:Fallback>
                <p:oleObj name="Imagen" r:id="rId3" imgW="1296063" imgH="3934305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14625"/>
                        <a:ext cx="1035224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80"/>
          <p:cNvSpPr>
            <a:spLocks noChangeArrowheads="1"/>
          </p:cNvSpPr>
          <p:nvPr/>
        </p:nvSpPr>
        <p:spPr bwMode="auto">
          <a:xfrm>
            <a:off x="2411760" y="147638"/>
            <a:ext cx="4938713" cy="689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Font typeface="Times New Roman" pitchFamily="16" charset="0"/>
              <a:buNone/>
            </a:pP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Programa</a:t>
            </a:r>
            <a:endParaRPr lang="es-MX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Flecha curvada hacia la derecha"/>
          <p:cNvSpPr/>
          <p:nvPr/>
        </p:nvSpPr>
        <p:spPr>
          <a:xfrm>
            <a:off x="243589" y="1340768"/>
            <a:ext cx="714375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s-PE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36078"/>
              </p:ext>
            </p:extLst>
          </p:nvPr>
        </p:nvGraphicFramePr>
        <p:xfrm>
          <a:off x="1403648" y="1220436"/>
          <a:ext cx="7632848" cy="5592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975"/>
                <a:gridCol w="3675735"/>
                <a:gridCol w="2715138"/>
              </a:tblGrid>
              <a:tr h="21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</a:rPr>
                        <a:t>HORARIO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effectLst/>
                        </a:rPr>
                        <a:t>TEMAS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effectLst/>
                        </a:rPr>
                        <a:t>RESPONSABLE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b="1">
                          <a:effectLst/>
                        </a:rPr>
                        <a:t>BLOQUE 1: APERTURA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0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08:30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Registro de Participantes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ARA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 </a:t>
                      </a:r>
                      <a:endParaRPr lang="es-P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09:00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 </a:t>
                      </a:r>
                      <a:endParaRPr lang="es-P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Palabras de Bienvenida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effectLst/>
                        </a:rPr>
                        <a:t>Ing. Julio </a:t>
                      </a:r>
                      <a:r>
                        <a:rPr lang="es-PE" sz="1200" b="1" dirty="0" err="1">
                          <a:solidFill>
                            <a:srgbClr val="C00000"/>
                          </a:solidFill>
                          <a:effectLst/>
                        </a:rPr>
                        <a:t>Ravines</a:t>
                      </a:r>
                      <a:r>
                        <a:rPr lang="es-PE" sz="12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s-PE" sz="1200" b="1" dirty="0" err="1">
                          <a:solidFill>
                            <a:srgbClr val="C00000"/>
                          </a:solidFill>
                          <a:effectLst/>
                        </a:rPr>
                        <a:t>Boñon</a:t>
                      </a:r>
                      <a:endParaRPr lang="es-PE" sz="1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Autoridad </a:t>
                      </a:r>
                      <a:r>
                        <a:rPr lang="es-PE" sz="1200" b="1" dirty="0" smtClean="0">
                          <a:effectLst/>
                        </a:rPr>
                        <a:t>Regional Ambiental</a:t>
                      </a:r>
                      <a:endParaRPr lang="es-P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ARA </a:t>
                      </a:r>
                      <a:r>
                        <a:rPr lang="es-PE" sz="1200" b="1" dirty="0" smtClean="0">
                          <a:effectLst/>
                        </a:rPr>
                        <a:t>– </a:t>
                      </a:r>
                      <a:r>
                        <a:rPr lang="es-PE" sz="1200" b="1" dirty="0">
                          <a:effectLst/>
                        </a:rPr>
                        <a:t>Amazonas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5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 </a:t>
                      </a:r>
                      <a:endParaRPr lang="es-P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09:15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Inauguración del I Seminario Regional de Educación Ambiental</a:t>
                      </a:r>
                      <a:endParaRPr lang="es-P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 </a:t>
                      </a:r>
                      <a:endParaRPr lang="es-P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Presentación del I Seminario Regional de Educación Ambiental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effectLst/>
                        </a:rPr>
                        <a:t>Dr. José Arista </a:t>
                      </a:r>
                      <a:r>
                        <a:rPr lang="es-PE" sz="12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Arbildo</a:t>
                      </a:r>
                      <a:endParaRPr lang="es-PE" sz="1200" b="1" dirty="0" smtClean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effectLst/>
                        </a:rPr>
                        <a:t>Presidente </a:t>
                      </a:r>
                      <a:r>
                        <a:rPr lang="es-PE" sz="1200" b="1" dirty="0">
                          <a:effectLst/>
                        </a:rPr>
                        <a:t>del Gobierno Regional Amazonas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effectLst/>
                        </a:rPr>
                        <a:t>Moderador </a:t>
                      </a:r>
                      <a:r>
                        <a:rPr lang="es-PE" sz="1200" b="1" dirty="0" err="1">
                          <a:effectLst/>
                        </a:rPr>
                        <a:t>ProAmbiente</a:t>
                      </a:r>
                      <a:r>
                        <a:rPr lang="es-PE" sz="1200" b="1" dirty="0">
                          <a:effectLst/>
                        </a:rPr>
                        <a:t>/GIZ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006">
                <a:tc gridSpan="3">
                  <a:txBody>
                    <a:bodyPr/>
                    <a:lstStyle/>
                    <a:p>
                      <a:pPr marL="20955" indent="-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effectLst/>
                        </a:rPr>
                        <a:t>BLOQUE 2: POLITICAS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18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 </a:t>
                      </a:r>
                      <a:endParaRPr lang="es-P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09:45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200" b="1" dirty="0">
                          <a:effectLst/>
                        </a:rPr>
                        <a:t>Orientaciones para Implementar la Política Nacional de Educación Ambiental y Experiencias Nacionales en Educación Ambiental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 </a:t>
                      </a:r>
                      <a:endParaRPr lang="es-PE" sz="1200" b="1" dirty="0">
                        <a:effectLst/>
                      </a:endParaRPr>
                    </a:p>
                    <a:p>
                      <a:pPr indent="-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</a:rPr>
                        <a:t>Soc. Jaime </a:t>
                      </a:r>
                      <a:r>
                        <a:rPr lang="es-ES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Marcos </a:t>
                      </a: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</a:rPr>
                        <a:t>Leandro</a:t>
                      </a:r>
                      <a:endParaRPr lang="es-PE" sz="1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indent="-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Ministerio de Ambiente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10:05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Situación actual de la Educación Ambiental Nacional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effectLst/>
                        </a:rPr>
                        <a:t>Lic. Jorge </a:t>
                      </a:r>
                      <a:r>
                        <a:rPr lang="es-PE" sz="12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Tantalean</a:t>
                      </a:r>
                      <a:r>
                        <a:rPr lang="es-PE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s-PE" sz="12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Proyes</a:t>
                      </a:r>
                      <a:endParaRPr lang="es-PE" sz="1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Dirección Regional de Educación GoRe Amazonas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10:25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Avances en la implementación de la política nacional de educación ambiental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effectLst/>
                        </a:rPr>
                        <a:t>Ing. Julio </a:t>
                      </a:r>
                      <a:r>
                        <a:rPr lang="es-PE" sz="1200" b="1" dirty="0" err="1">
                          <a:solidFill>
                            <a:srgbClr val="C00000"/>
                          </a:solidFill>
                          <a:effectLst/>
                        </a:rPr>
                        <a:t>Ravines</a:t>
                      </a:r>
                      <a:r>
                        <a:rPr lang="es-PE" sz="12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s-PE" sz="1200" b="1" dirty="0" err="1">
                          <a:solidFill>
                            <a:srgbClr val="C00000"/>
                          </a:solidFill>
                          <a:effectLst/>
                        </a:rPr>
                        <a:t>Boñon</a:t>
                      </a:r>
                      <a:endParaRPr lang="es-PE" sz="1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Autoridad </a:t>
                      </a:r>
                      <a:r>
                        <a:rPr lang="es-PE" sz="1200" b="1" dirty="0" smtClean="0">
                          <a:effectLst/>
                        </a:rPr>
                        <a:t>Regional Ambiental</a:t>
                      </a:r>
                      <a:endParaRPr lang="es-P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effectLst/>
                        </a:rPr>
                        <a:t>ARA </a:t>
                      </a:r>
                      <a:r>
                        <a:rPr lang="es-PE" sz="1200" b="1" dirty="0" smtClean="0">
                          <a:effectLst/>
                        </a:rPr>
                        <a:t>– </a:t>
                      </a:r>
                      <a:r>
                        <a:rPr lang="es-PE" sz="1200" b="1" dirty="0">
                          <a:effectLst/>
                        </a:rPr>
                        <a:t>Amazonas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10:45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effectLst/>
                        </a:rPr>
                        <a:t>Dialogo: Preguntas y respuestas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Moderador </a:t>
                      </a:r>
                      <a:r>
                        <a:rPr lang="es-ES" sz="1200" b="1" dirty="0" err="1">
                          <a:effectLst/>
                        </a:rPr>
                        <a:t>ProAmbiente</a:t>
                      </a:r>
                      <a:r>
                        <a:rPr lang="es-ES" sz="1200" b="1" dirty="0">
                          <a:effectLst/>
                        </a:rPr>
                        <a:t>/GIZ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11:05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Receso</a:t>
                      </a:r>
                      <a:endParaRPr lang="es-PE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 </a:t>
                      </a:r>
                      <a:endParaRPr lang="es-PE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0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84481"/>
              </p:ext>
            </p:extLst>
          </p:nvPr>
        </p:nvGraphicFramePr>
        <p:xfrm>
          <a:off x="152400" y="2714625"/>
          <a:ext cx="1035224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Imagen" r:id="rId3" imgW="1296063" imgH="3934305" progId="">
                  <p:embed/>
                </p:oleObj>
              </mc:Choice>
              <mc:Fallback>
                <p:oleObj name="Imagen" r:id="rId3" imgW="1296063" imgH="3934305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14625"/>
                        <a:ext cx="1035224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80"/>
          <p:cNvSpPr>
            <a:spLocks noChangeArrowheads="1"/>
          </p:cNvSpPr>
          <p:nvPr/>
        </p:nvSpPr>
        <p:spPr bwMode="auto">
          <a:xfrm>
            <a:off x="2411760" y="147638"/>
            <a:ext cx="4938713" cy="689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Font typeface="Times New Roman" pitchFamily="16" charset="0"/>
              <a:buNone/>
            </a:pP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Programa</a:t>
            </a:r>
            <a:endParaRPr lang="es-MX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Flecha curvada hacia la derecha"/>
          <p:cNvSpPr/>
          <p:nvPr/>
        </p:nvSpPr>
        <p:spPr>
          <a:xfrm>
            <a:off x="243589" y="1340768"/>
            <a:ext cx="714375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s-PE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65386"/>
              </p:ext>
            </p:extLst>
          </p:nvPr>
        </p:nvGraphicFramePr>
        <p:xfrm>
          <a:off x="1547664" y="1196752"/>
          <a:ext cx="7416823" cy="532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195"/>
                <a:gridCol w="3584334"/>
                <a:gridCol w="2638294"/>
              </a:tblGrid>
              <a:tr h="10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 dirty="0">
                          <a:effectLst/>
                        </a:rPr>
                        <a:t>HORARIO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>
                          <a:effectLst/>
                        </a:rPr>
                        <a:t>TEMAS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>
                          <a:effectLst/>
                        </a:rPr>
                        <a:t>RESPONSABLE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6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>
                          <a:effectLst/>
                        </a:rPr>
                        <a:t>BLOQUE 3: EXPERIENCIAS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effectLst/>
                        </a:rPr>
                        <a:t>11:25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500" b="1">
                          <a:effectLst/>
                        </a:rPr>
                        <a:t>Educación ambiental en la UNTRM: Curricula y Experiencias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Ing. Juan Manuel Garay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effectLst/>
                        </a:rPr>
                        <a:t>UNTRM-Facultad Ingeniería Ambiental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11:45</a:t>
                      </a:r>
                      <a:endParaRPr lang="es-PE" sz="15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</a:rPr>
                        <a:t> 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500" b="1">
                          <a:effectLst/>
                        </a:rPr>
                        <a:t>Eco eficiencia en la I.E 203 de Utcubamba (Bandera Verde).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060" algn="l"/>
                        </a:tabLst>
                      </a:pP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Prof. Dora Mendoza Perez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060" algn="l"/>
                        </a:tabLst>
                      </a:pPr>
                      <a:r>
                        <a:rPr lang="es-PE" sz="1500" b="1" dirty="0">
                          <a:effectLst/>
                        </a:rPr>
                        <a:t>I.E 203 de </a:t>
                      </a:r>
                      <a:r>
                        <a:rPr lang="es-PE" sz="1500" b="1" dirty="0" err="1">
                          <a:effectLst/>
                        </a:rPr>
                        <a:t>Utcubamba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12:05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Educación sobre el Cambio Climático y el Medio </a:t>
                      </a:r>
                      <a:r>
                        <a:rPr lang="es-PE" sz="1500" b="1" dirty="0" smtClean="0">
                          <a:effectLst/>
                        </a:rPr>
                        <a:t>Ambiente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solidFill>
                            <a:srgbClr val="C00000"/>
                          </a:solidFill>
                          <a:effectLst/>
                        </a:rPr>
                        <a:t>Ing.</a:t>
                      </a: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Hugo Pantoja Tapia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060" algn="l"/>
                        </a:tabLst>
                      </a:pPr>
                      <a:r>
                        <a:rPr lang="es-PE" sz="1500" b="1" dirty="0">
                          <a:effectLst/>
                        </a:rPr>
                        <a:t>Director Regional del SENAMHI Lambayeque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12:25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>
                          <a:effectLst/>
                        </a:rPr>
                        <a:t>Dialogo: Preguntas y respuestas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</a:rPr>
                        <a:t>Moderador ProAmbiente/GIZ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12:45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>
                          <a:effectLst/>
                        </a:rPr>
                        <a:t>Receso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</a:rPr>
                        <a:t> 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>
                          <a:effectLst/>
                        </a:rPr>
                        <a:t>CONTINUA BLOQUE 3: EXPERIENCIAS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02:30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Experiencia de los Fiscales Ambientales en las I.E. de Amazonas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Abog. Jorge Valdivia Isla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Fiscalía Ambiental - Amazonas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02:50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 dirty="0">
                          <a:effectLst/>
                        </a:rPr>
                        <a:t>Eco Colegios experiencia GIZ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Markus Tritschler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Proyecto </a:t>
                      </a:r>
                      <a:r>
                        <a:rPr lang="es-ES" sz="1500" b="1" dirty="0" err="1">
                          <a:effectLst/>
                        </a:rPr>
                        <a:t>Ecolegios</a:t>
                      </a:r>
                      <a:r>
                        <a:rPr lang="es-ES" sz="1500" b="1" dirty="0">
                          <a:effectLst/>
                        </a:rPr>
                        <a:t> - GIZ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03:10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>
                          <a:effectLst/>
                        </a:rPr>
                        <a:t>Experiencia de Educación Ambiental en la Cordillera Colàn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Lic. María </a:t>
                      </a:r>
                      <a:r>
                        <a:rPr lang="es-ES" sz="1500" b="1" dirty="0" err="1">
                          <a:solidFill>
                            <a:srgbClr val="C00000"/>
                          </a:solidFill>
                          <a:effectLst/>
                        </a:rPr>
                        <a:t>Brutton</a:t>
                      </a: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 Coloma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APECO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03:30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>
                          <a:effectLst/>
                        </a:rPr>
                        <a:t>Dialogo: Preguntas y respuestas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Moderador </a:t>
                      </a:r>
                      <a:r>
                        <a:rPr lang="es-ES" sz="1500" b="1" dirty="0" err="1">
                          <a:effectLst/>
                        </a:rPr>
                        <a:t>ProAmbiente</a:t>
                      </a:r>
                      <a:r>
                        <a:rPr lang="es-ES" sz="1500" b="1" dirty="0">
                          <a:effectLst/>
                        </a:rPr>
                        <a:t>/GIZ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03:50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</a:rPr>
                        <a:t>Receso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 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6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1279"/>
              </p:ext>
            </p:extLst>
          </p:nvPr>
        </p:nvGraphicFramePr>
        <p:xfrm>
          <a:off x="152400" y="2714625"/>
          <a:ext cx="1035224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Imagen" r:id="rId3" imgW="1296063" imgH="3934305" progId="">
                  <p:embed/>
                </p:oleObj>
              </mc:Choice>
              <mc:Fallback>
                <p:oleObj name="Imagen" r:id="rId3" imgW="1296063" imgH="3934305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14625"/>
                        <a:ext cx="1035224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80"/>
          <p:cNvSpPr>
            <a:spLocks noChangeArrowheads="1"/>
          </p:cNvSpPr>
          <p:nvPr/>
        </p:nvSpPr>
        <p:spPr bwMode="auto">
          <a:xfrm>
            <a:off x="2411760" y="147638"/>
            <a:ext cx="4938713" cy="689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Font typeface="Times New Roman" pitchFamily="16" charset="0"/>
              <a:buNone/>
            </a:pP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Programa </a:t>
            </a:r>
            <a:endParaRPr lang="es-MX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Flecha curvada hacia la derecha"/>
          <p:cNvSpPr/>
          <p:nvPr/>
        </p:nvSpPr>
        <p:spPr>
          <a:xfrm>
            <a:off x="243589" y="1340768"/>
            <a:ext cx="714375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s-PE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72839"/>
              </p:ext>
            </p:extLst>
          </p:nvPr>
        </p:nvGraphicFramePr>
        <p:xfrm>
          <a:off x="1691681" y="1412776"/>
          <a:ext cx="7272806" cy="489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006"/>
                <a:gridCol w="3514735"/>
                <a:gridCol w="2587065"/>
              </a:tblGrid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 dirty="0">
                          <a:effectLst/>
                        </a:rPr>
                        <a:t>HORARIO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>
                          <a:effectLst/>
                        </a:rPr>
                        <a:t>TEMAS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b="1">
                          <a:effectLst/>
                        </a:rPr>
                        <a:t>RESPONSABLE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>
                          <a:effectLst/>
                        </a:rPr>
                        <a:t>BLOQUE 4: DESAFIOS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 </a:t>
                      </a:r>
                      <a:endParaRPr lang="es-PE" sz="15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04:10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500" b="1">
                          <a:effectLst/>
                        </a:rPr>
                        <a:t>Influencia de las Tecnologías de Información y Comunicaciones (TIC) en la educación ambiental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 smtClean="0">
                          <a:solidFill>
                            <a:srgbClr val="C00000"/>
                          </a:solidFill>
                          <a:effectLst/>
                        </a:rPr>
                        <a:t>Ing</a:t>
                      </a: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. Segundo Bravo Barsallo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ARA - Amazonas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04:30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500" b="1">
                          <a:effectLst/>
                        </a:rPr>
                        <a:t>Ciudadanía Ambiental, Implementación y ejecución de Gobernanza ambiental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Prof. Jorge </a:t>
                      </a:r>
                      <a:r>
                        <a:rPr lang="es-ES" sz="1500" b="1" dirty="0" err="1">
                          <a:solidFill>
                            <a:srgbClr val="C00000"/>
                          </a:solidFill>
                          <a:effectLst/>
                        </a:rPr>
                        <a:t>Poquioma</a:t>
                      </a:r>
                      <a:r>
                        <a:rPr lang="es-ES" sz="1500" b="1" dirty="0">
                          <a:solidFill>
                            <a:srgbClr val="C00000"/>
                          </a:solidFill>
                          <a:effectLst/>
                        </a:rPr>
                        <a:t> Ramos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IE Nuevo Luya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04:50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Dialogo: Preguntas y respuestas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</a:rPr>
                        <a:t>Moderador ProAmbiente/GIZ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BLOQUE 5: CLAUSURA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05: 10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Conclusiones de cada bloque y del Seminario Regional </a:t>
                      </a:r>
                      <a:endParaRPr lang="es-PE" sz="15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 smtClean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Panel de </a:t>
                      </a:r>
                      <a:r>
                        <a:rPr lang="es-PE" sz="1500" b="1" dirty="0" smtClean="0">
                          <a:solidFill>
                            <a:srgbClr val="C00000"/>
                          </a:solidFill>
                          <a:effectLst/>
                        </a:rPr>
                        <a:t>expertos - 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Fortalezas – Oportunidades - Desafíos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Ing. Pedro Baras Valle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Oficina </a:t>
                      </a:r>
                      <a:r>
                        <a:rPr lang="es-PE" sz="1500" b="1" dirty="0" err="1">
                          <a:effectLst/>
                        </a:rPr>
                        <a:t>Descentalizada</a:t>
                      </a:r>
                      <a:r>
                        <a:rPr lang="es-PE" sz="1500" b="1" dirty="0">
                          <a:effectLst/>
                        </a:rPr>
                        <a:t> MINAM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Dra. </a:t>
                      </a:r>
                      <a:r>
                        <a:rPr lang="es-PE" sz="1500" b="1" dirty="0" err="1">
                          <a:solidFill>
                            <a:srgbClr val="C00000"/>
                          </a:solidFill>
                          <a:effectLst/>
                        </a:rPr>
                        <a:t>Castula</a:t>
                      </a: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 Alvarado </a:t>
                      </a:r>
                      <a:r>
                        <a:rPr lang="es-PE" sz="1500" b="1" dirty="0" err="1">
                          <a:effectLst/>
                        </a:rPr>
                        <a:t>Chuqui</a:t>
                      </a:r>
                      <a:endParaRPr lang="es-PE" sz="15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ISP TRM - Chachapoyas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 b="1">
                          <a:effectLst/>
                        </a:rPr>
                        <a:t>05:40</a:t>
                      </a:r>
                      <a:endParaRPr lang="es-PE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</a:rPr>
                        <a:t>Clausura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Ing. Julio </a:t>
                      </a:r>
                      <a:r>
                        <a:rPr lang="es-PE" sz="1500" b="1" dirty="0" err="1">
                          <a:solidFill>
                            <a:srgbClr val="C00000"/>
                          </a:solidFill>
                          <a:effectLst/>
                        </a:rPr>
                        <a:t>Ravines</a:t>
                      </a:r>
                      <a:r>
                        <a:rPr lang="es-PE" sz="15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s-PE" sz="1500" b="1" dirty="0" err="1">
                          <a:solidFill>
                            <a:srgbClr val="C00000"/>
                          </a:solidFill>
                          <a:effectLst/>
                        </a:rPr>
                        <a:t>Boñon</a:t>
                      </a:r>
                      <a:endParaRPr lang="es-PE" sz="15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 smtClean="0">
                          <a:effectLst/>
                        </a:rPr>
                        <a:t>Autoridad Regional  Ambiental</a:t>
                      </a:r>
                      <a:endParaRPr lang="es-PE" sz="15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effectLst/>
                        </a:rPr>
                        <a:t>ARA </a:t>
                      </a:r>
                      <a:r>
                        <a:rPr lang="es-PE" sz="1500" b="1" dirty="0" smtClean="0">
                          <a:effectLst/>
                        </a:rPr>
                        <a:t>– </a:t>
                      </a:r>
                      <a:r>
                        <a:rPr lang="es-PE" sz="1500" b="1" dirty="0">
                          <a:effectLst/>
                        </a:rPr>
                        <a:t>Amazonas</a:t>
                      </a:r>
                      <a:endParaRPr lang="es-P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28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title"/>
          </p:nvPr>
        </p:nvSpPr>
        <p:spPr>
          <a:xfrm>
            <a:off x="2771775" y="116632"/>
            <a:ext cx="4608537" cy="76284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s-MX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Horario</a:t>
            </a: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7609361"/>
              </p:ext>
            </p:extLst>
          </p:nvPr>
        </p:nvGraphicFramePr>
        <p:xfrm>
          <a:off x="323528" y="1556792"/>
          <a:ext cx="1976438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Imagen" r:id="rId3" imgW="2209800" imgH="2628900" progId="">
                  <p:embed/>
                </p:oleObj>
              </mc:Choice>
              <mc:Fallback>
                <p:oleObj name="Imagen" r:id="rId3" imgW="2209800" imgH="2628900" progId="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1976438" cy="235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60700" y="1052513"/>
            <a:ext cx="5838825" cy="5040312"/>
          </a:xfrm>
          <a:prstGeom prst="rect">
            <a:avLst/>
          </a:prstGeom>
          <a:solidFill>
            <a:srgbClr val="F1DA77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Times New Roman" pitchFamily="16" charset="0"/>
              <a:buNone/>
              <a:defRPr/>
            </a:pPr>
            <a:endParaRPr lang="es-ES" sz="36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Times New Roman" pitchFamily="16" charset="0"/>
              <a:buNone/>
              <a:defRPr/>
            </a:pPr>
            <a:endParaRPr lang="es-MX" sz="16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I Bloque	:	08.30 a.m. – 11.00 a.m.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es-MX" sz="20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</a:t>
            </a:r>
            <a:r>
              <a:rPr lang="es-MX" sz="2000" b="1" dirty="0" smtClean="0">
                <a:solidFill>
                  <a:srgbClr val="0000FF"/>
                </a:solidFill>
                <a:latin typeface="+mn-lt"/>
                <a:ea typeface="SimSun" charset="-122"/>
              </a:rPr>
              <a:t>Receso	:	11.00 a.m. – 11.30 a.m.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es-MX" sz="20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II Bloque	:	11.30 a.m. – 01.00 p.m.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es-MX" sz="20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</a:t>
            </a:r>
            <a:r>
              <a:rPr lang="es-MX" sz="2000" b="1" dirty="0" smtClean="0">
                <a:solidFill>
                  <a:srgbClr val="0000FF"/>
                </a:solidFill>
                <a:latin typeface="+mn-lt"/>
                <a:ea typeface="SimSun" charset="-122"/>
              </a:rPr>
              <a:t>Receso	:	01.00 p.m. – 02.30 p.m.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es-MX" sz="2000" b="1" dirty="0" smtClean="0">
              <a:solidFill>
                <a:srgbClr val="0000FF"/>
              </a:solidFill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III Bloque	:	02.30 p.m. –  04.00 p.m.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es-MX" sz="20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</a:t>
            </a:r>
            <a:r>
              <a:rPr lang="es-MX" sz="2000" b="1" dirty="0" smtClean="0">
                <a:solidFill>
                  <a:srgbClr val="0000FF"/>
                </a:solidFill>
                <a:latin typeface="+mn-lt"/>
                <a:ea typeface="SimSun" charset="-122"/>
              </a:rPr>
              <a:t>Receso	:	04.00 p.m. –  04.30 p.m.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es-MX" sz="2000" b="1" dirty="0" smtClean="0">
              <a:latin typeface="+mn-lt"/>
              <a:ea typeface="SimSun" charset="-122"/>
            </a:endParaRP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es-MX" sz="2000" b="1" dirty="0" smtClean="0">
                <a:latin typeface="+mn-lt"/>
                <a:ea typeface="SimSun" charset="-122"/>
              </a:rPr>
              <a:t> IV Bloque	:	04.30 p.m. –  06.00 p.m.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06140"/>
              </p:ext>
            </p:extLst>
          </p:nvPr>
        </p:nvGraphicFramePr>
        <p:xfrm>
          <a:off x="107504" y="4221088"/>
          <a:ext cx="25638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Imagen" r:id="rId5" imgW="4963204" imgH="2924490" progId="">
                  <p:embed/>
                </p:oleObj>
              </mc:Choice>
              <mc:Fallback>
                <p:oleObj name="Imagen" r:id="rId5" imgW="4963204" imgH="292449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21088"/>
                        <a:ext cx="2563813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71700" y="6581775"/>
            <a:ext cx="4791075" cy="246063"/>
          </a:xfrm>
        </p:spPr>
        <p:txBody>
          <a:bodyPr/>
          <a:lstStyle/>
          <a:p>
            <a:pPr>
              <a:defRPr/>
            </a:pPr>
            <a:r>
              <a:rPr dirty="0"/>
              <a:t>Programa «</a:t>
            </a:r>
            <a:r>
              <a:rPr dirty="0" err="1"/>
              <a:t>Contribución</a:t>
            </a:r>
            <a:r>
              <a:rPr dirty="0"/>
              <a:t> a las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Ambientales</a:t>
            </a:r>
            <a:r>
              <a:rPr dirty="0"/>
              <a:t> del </a:t>
            </a:r>
            <a:r>
              <a:rPr dirty="0" err="1"/>
              <a:t>Perú</a:t>
            </a:r>
            <a:r>
              <a:rPr dirty="0"/>
              <a:t>» (ProAmbiente)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88206" y="1196454"/>
            <a:ext cx="8948290" cy="8643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s-MX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charset="-122"/>
              </a:rPr>
              <a:t>Reglas para el desarrollo del evento</a:t>
            </a:r>
            <a:endParaRPr lang="es-MX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charset="-122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7504" y="2420888"/>
            <a:ext cx="5489575" cy="4248472"/>
          </a:xfrm>
          <a:prstGeom prst="rect">
            <a:avLst/>
          </a:prstGeom>
          <a:solidFill>
            <a:srgbClr val="F1DA77"/>
          </a:solidFill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PE" sz="2800" b="1" dirty="0">
                <a:latin typeface="+mj-lt"/>
                <a:ea typeface="SimSun" charset="-122"/>
              </a:rPr>
              <a:t>Nombre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MX" sz="2800" b="1" dirty="0">
                <a:latin typeface="+mj-lt"/>
                <a:ea typeface="SimSun" charset="-122"/>
              </a:rPr>
              <a:t>Puntualidad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ES" sz="2800" b="1" dirty="0">
                <a:latin typeface="+mj-lt"/>
                <a:ea typeface="SimSun" charset="-122"/>
              </a:rPr>
              <a:t>Responsabilidad</a:t>
            </a:r>
            <a:endParaRPr lang="es-MX" sz="2800" b="1" dirty="0">
              <a:latin typeface="+mj-lt"/>
              <a:ea typeface="SimSun" charset="-122"/>
            </a:endParaRP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ES" sz="2800" b="1" dirty="0">
                <a:latin typeface="+mj-lt"/>
                <a:ea typeface="SimSun" charset="-122"/>
              </a:rPr>
              <a:t>Participación activa y equitativa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ES" sz="2800" b="1" dirty="0">
                <a:latin typeface="+mj-lt"/>
                <a:ea typeface="SimSun" charset="-122"/>
              </a:rPr>
              <a:t>Aclaración de dudas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MX" sz="2800" b="1" dirty="0">
                <a:latin typeface="+mj-lt"/>
                <a:ea typeface="SimSun" charset="-122"/>
              </a:rPr>
              <a:t>No celulares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PE" sz="2800" b="1" dirty="0">
                <a:latin typeface="+mj-lt"/>
                <a:ea typeface="SimSun" charset="-122"/>
              </a:rPr>
              <a:t>No fumar</a:t>
            </a:r>
          </a:p>
          <a:p>
            <a:pPr marL="342900" indent="-342900"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r>
              <a:rPr lang="es-PE" sz="2800" b="1" dirty="0">
                <a:latin typeface="+mj-lt"/>
                <a:ea typeface="SimSun" charset="-122"/>
              </a:rPr>
              <a:t>…………??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defRPr/>
            </a:pPr>
            <a:endParaRPr lang="es-PE" sz="2000" b="1" dirty="0">
              <a:latin typeface="+mj-lt"/>
              <a:ea typeface="SimSun" charset="-122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52029"/>
              </p:ext>
            </p:extLst>
          </p:nvPr>
        </p:nvGraphicFramePr>
        <p:xfrm>
          <a:off x="7134671" y="3356992"/>
          <a:ext cx="190182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Imagen" r:id="rId3" imgW="1550988" imgH="2290763" progId="">
                  <p:embed/>
                </p:oleObj>
              </mc:Choice>
              <mc:Fallback>
                <p:oleObj name="Imagen" r:id="rId3" imgW="1550988" imgH="2290763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671" y="3356992"/>
                        <a:ext cx="1901825" cy="280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8" descr="j028352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02" y="2399457"/>
            <a:ext cx="13525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0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744</Words>
  <Application>Microsoft Office PowerPoint</Application>
  <PresentationFormat>Presentación en pantalla (4:3)</PresentationFormat>
  <Paragraphs>203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Tema de Office</vt:lpstr>
      <vt:lpstr>GIZ_Banner_Kopfzeile-Ausland (3)</vt:lpstr>
      <vt:lpstr>1_GIZ_Banner_Kopfzeile-Ausland (3)</vt:lpstr>
      <vt:lpstr>Imagen</vt:lpstr>
      <vt:lpstr>Presentación de PowerPoint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Horario</vt:lpstr>
      <vt:lpstr>Presentación de PowerPoint</vt:lpstr>
      <vt:lpstr>Presentación de PowerPoint</vt:lpstr>
      <vt:lpstr>Muchas 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Schmidt-Pramov</dc:creator>
  <cp:lastModifiedBy>Tulio</cp:lastModifiedBy>
  <cp:revision>153</cp:revision>
  <cp:lastPrinted>2014-04-04T20:26:57Z</cp:lastPrinted>
  <dcterms:created xsi:type="dcterms:W3CDTF">2014-04-03T18:31:41Z</dcterms:created>
  <dcterms:modified xsi:type="dcterms:W3CDTF">2014-06-04T13:24:16Z</dcterms:modified>
</cp:coreProperties>
</file>